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5" r:id="rId2"/>
    <p:sldId id="377" r:id="rId3"/>
    <p:sldId id="678" r:id="rId4"/>
    <p:sldId id="332" r:id="rId5"/>
    <p:sldId id="299" r:id="rId6"/>
    <p:sldId id="520" r:id="rId7"/>
    <p:sldId id="521" r:id="rId8"/>
    <p:sldId id="485" r:id="rId9"/>
    <p:sldId id="481" r:id="rId10"/>
    <p:sldId id="482" r:id="rId11"/>
    <p:sldId id="454" r:id="rId12"/>
    <p:sldId id="408" r:id="rId13"/>
    <p:sldId id="409" r:id="rId14"/>
    <p:sldId id="610" r:id="rId15"/>
    <p:sldId id="412" r:id="rId16"/>
    <p:sldId id="611" r:id="rId17"/>
    <p:sldId id="609" r:id="rId18"/>
    <p:sldId id="414" r:id="rId19"/>
    <p:sldId id="680" r:id="rId20"/>
    <p:sldId id="681" r:id="rId21"/>
    <p:sldId id="415" r:id="rId22"/>
    <p:sldId id="416" r:id="rId23"/>
    <p:sldId id="417" r:id="rId24"/>
    <p:sldId id="418" r:id="rId25"/>
    <p:sldId id="419" r:id="rId26"/>
    <p:sldId id="420" r:id="rId27"/>
    <p:sldId id="421" r:id="rId28"/>
    <p:sldId id="422" r:id="rId29"/>
    <p:sldId id="426" r:id="rId30"/>
    <p:sldId id="463" r:id="rId31"/>
    <p:sldId id="570" r:id="rId32"/>
    <p:sldId id="571" r:id="rId33"/>
    <p:sldId id="581" r:id="rId34"/>
    <p:sldId id="582" r:id="rId35"/>
    <p:sldId id="583" r:id="rId36"/>
    <p:sldId id="572" r:id="rId37"/>
    <p:sldId id="573" r:id="rId38"/>
    <p:sldId id="574" r:id="rId39"/>
    <p:sldId id="584" r:id="rId40"/>
    <p:sldId id="575" r:id="rId41"/>
    <p:sldId id="576" r:id="rId42"/>
    <p:sldId id="577" r:id="rId43"/>
    <p:sldId id="578" r:id="rId44"/>
    <p:sldId id="579" r:id="rId45"/>
    <p:sldId id="580" r:id="rId46"/>
    <p:sldId id="508" r:id="rId47"/>
    <p:sldId id="676" r:id="rId48"/>
    <p:sldId id="677" r:id="rId49"/>
    <p:sldId id="509" r:id="rId50"/>
    <p:sldId id="569" r:id="rId51"/>
    <p:sldId id="510" r:id="rId52"/>
    <p:sldId id="511" r:id="rId53"/>
    <p:sldId id="512" r:id="rId54"/>
    <p:sldId id="519" r:id="rId55"/>
    <p:sldId id="673" r:id="rId56"/>
    <p:sldId id="666" r:id="rId57"/>
    <p:sldId id="561" r:id="rId58"/>
    <p:sldId id="667" r:id="rId59"/>
    <p:sldId id="585" r:id="rId60"/>
    <p:sldId id="449" r:id="rId61"/>
    <p:sldId id="674" r:id="rId62"/>
    <p:sldId id="679" r:id="rId63"/>
    <p:sldId id="675" r:id="rId64"/>
    <p:sldId id="562" r:id="rId65"/>
    <p:sldId id="685" r:id="rId66"/>
    <p:sldId id="300" r:id="rId67"/>
    <p:sldId id="540" r:id="rId68"/>
    <p:sldId id="682" r:id="rId69"/>
    <p:sldId id="473" r:id="rId70"/>
    <p:sldId id="687" r:id="rId71"/>
    <p:sldId id="504" r:id="rId72"/>
    <p:sldId id="524" r:id="rId73"/>
    <p:sldId id="525" r:id="rId74"/>
    <p:sldId id="522" r:id="rId75"/>
    <p:sldId id="668" r:id="rId76"/>
    <p:sldId id="669" r:id="rId77"/>
    <p:sldId id="596" r:id="rId78"/>
    <p:sldId id="597" r:id="rId79"/>
    <p:sldId id="598" r:id="rId80"/>
    <p:sldId id="684" r:id="rId81"/>
    <p:sldId id="599" r:id="rId82"/>
    <p:sldId id="600" r:id="rId83"/>
    <p:sldId id="601" r:id="rId84"/>
    <p:sldId id="602" r:id="rId85"/>
    <p:sldId id="686" r:id="rId86"/>
    <p:sldId id="543" r:id="rId87"/>
    <p:sldId id="587" r:id="rId88"/>
    <p:sldId id="593" r:id="rId89"/>
    <p:sldId id="588" r:id="rId90"/>
    <p:sldId id="665" r:id="rId91"/>
    <p:sldId id="595" r:id="rId92"/>
    <p:sldId id="590" r:id="rId93"/>
    <p:sldId id="594" r:id="rId94"/>
    <p:sldId id="661" r:id="rId95"/>
    <p:sldId id="662" r:id="rId96"/>
    <p:sldId id="663" r:id="rId97"/>
    <p:sldId id="529" r:id="rId98"/>
    <p:sldId id="544" r:id="rId99"/>
    <p:sldId id="545" r:id="rId100"/>
    <p:sldId id="546" r:id="rId101"/>
    <p:sldId id="547" r:id="rId102"/>
    <p:sldId id="554" r:id="rId103"/>
    <p:sldId id="664" r:id="rId104"/>
    <p:sldId id="382" r:id="rId105"/>
    <p:sldId id="604" r:id="rId106"/>
    <p:sldId id="605" r:id="rId107"/>
    <p:sldId id="670" r:id="rId108"/>
    <p:sldId id="606" r:id="rId109"/>
    <p:sldId id="607" r:id="rId110"/>
    <p:sldId id="671" r:id="rId111"/>
    <p:sldId id="608" r:id="rId112"/>
    <p:sldId id="672" r:id="rId113"/>
    <p:sldId id="337" r:id="rId114"/>
    <p:sldId id="339" r:id="rId115"/>
    <p:sldId id="340" r:id="rId116"/>
    <p:sldId id="341" r:id="rId117"/>
    <p:sldId id="342" r:id="rId118"/>
    <p:sldId id="343" r:id="rId119"/>
    <p:sldId id="383" r:id="rId120"/>
    <p:sldId id="425" r:id="rId121"/>
    <p:sldId id="385" r:id="rId122"/>
    <p:sldId id="388" r:id="rId123"/>
    <p:sldId id="389" r:id="rId124"/>
    <p:sldId id="390" r:id="rId125"/>
    <p:sldId id="391" r:id="rId126"/>
    <p:sldId id="475" r:id="rId127"/>
    <p:sldId id="476" r:id="rId1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6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5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7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9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9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ACA6A-5EA2-4F9B-B34F-5F760784E436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D1E4-2BFC-4FF0-B01D-675E93EB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0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8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investopedia.com/terms/s/security.as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investopedia.com/terms/s/security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94.xml"/><Relationship Id="rId4" Type="http://schemas.openxmlformats.org/officeDocument/2006/relationships/slide" Target="slide8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94.xml"/><Relationship Id="rId4" Type="http://schemas.openxmlformats.org/officeDocument/2006/relationships/slide" Target="slide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8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Reserves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Bank Reserves are an important thing to understand in Unit 4. </a:t>
            </a:r>
          </a:p>
          <a:p>
            <a:r>
              <a:rPr lang="en-US" dirty="0"/>
              <a:t>We will soon see that have a significant effect on money supply. </a:t>
            </a:r>
          </a:p>
        </p:txBody>
      </p:sp>
    </p:spTree>
    <p:extLst>
      <p:ext uri="{BB962C8B-B14F-4D97-AF65-F5344CB8AC3E}">
        <p14:creationId xmlns:p14="http://schemas.microsoft.com/office/powerpoint/2010/main" val="206563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Mod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52925" cy="4351338"/>
          </a:xfrm>
        </p:spPr>
        <p:txBody>
          <a:bodyPr>
            <a:normAutofit fontScale="92500"/>
          </a:bodyPr>
          <a:lstStyle/>
          <a:p>
            <a:r>
              <a:rPr lang="en-AU" dirty="0">
                <a:solidFill>
                  <a:srgbClr val="FF0000"/>
                </a:solidFill>
              </a:rPr>
              <a:t>1. d 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 = excess reserves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II = required reserves</a:t>
            </a:r>
          </a:p>
          <a:p>
            <a:r>
              <a:rPr lang="en-AU" dirty="0">
                <a:solidFill>
                  <a:srgbClr val="FF0000"/>
                </a:solidFill>
              </a:rPr>
              <a:t>2. a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(Note: the required reserve ratio is what we usually care about in the AP syllabus, but not for this question)</a:t>
            </a:r>
          </a:p>
          <a:p>
            <a:r>
              <a:rPr lang="en-AU" dirty="0">
                <a:solidFill>
                  <a:srgbClr val="FF0000"/>
                </a:solidFill>
              </a:rPr>
              <a:t>3. e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These options all ensure the safety and stability of banks.</a:t>
            </a:r>
          </a:p>
          <a:p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821" y="365125"/>
            <a:ext cx="5430008" cy="5496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272" y="5171158"/>
            <a:ext cx="1648055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14" y="52039"/>
            <a:ext cx="8599260" cy="1325563"/>
          </a:xfrm>
        </p:spPr>
        <p:txBody>
          <a:bodyPr/>
          <a:lstStyle/>
          <a:p>
            <a:r>
              <a:rPr lang="en-AU" dirty="0"/>
              <a:t>Buying Bonds – Increase Monetary Base THEN Money Supply Afterwards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04" y="1439089"/>
            <a:ext cx="10515600" cy="4351338"/>
          </a:xfrm>
        </p:spPr>
        <p:txBody>
          <a:bodyPr/>
          <a:lstStyle/>
          <a:p>
            <a:r>
              <a:rPr lang="en-AU" dirty="0"/>
              <a:t>When the Fed buys bonds from the banks, the money supply will increase, however it occurs in a particular order.</a:t>
            </a:r>
          </a:p>
          <a:p>
            <a:pPr lvl="1"/>
            <a:r>
              <a:rPr lang="en-AU" dirty="0"/>
              <a:t>1. The money that the Fed uses to buy bonds will </a:t>
            </a:r>
            <a:r>
              <a:rPr lang="en-AU" dirty="0">
                <a:solidFill>
                  <a:srgbClr val="00B0F0"/>
                </a:solidFill>
              </a:rPr>
              <a:t>first go into the excess reserves of banks</a:t>
            </a:r>
            <a:r>
              <a:rPr lang="en-AU" dirty="0"/>
              <a:t>.</a:t>
            </a:r>
          </a:p>
          <a:p>
            <a:pPr lvl="1"/>
            <a:r>
              <a:rPr lang="en-AU" dirty="0"/>
              <a:t>Because reserves are not part of the money supply, only the </a:t>
            </a:r>
            <a:r>
              <a:rPr lang="en-AU" dirty="0">
                <a:solidFill>
                  <a:srgbClr val="00B0F0"/>
                </a:solidFill>
              </a:rPr>
              <a:t>monetary base increases at first</a:t>
            </a:r>
            <a:r>
              <a:rPr lang="en-AU" dirty="0"/>
              <a:t>.</a:t>
            </a:r>
          </a:p>
          <a:p>
            <a:pPr lvl="1"/>
            <a:r>
              <a:rPr lang="en-AU" dirty="0"/>
              <a:t>2. However, once the </a:t>
            </a:r>
            <a:r>
              <a:rPr lang="en-AU" dirty="0">
                <a:solidFill>
                  <a:srgbClr val="00B050"/>
                </a:solidFill>
              </a:rPr>
              <a:t>banks start to lend</a:t>
            </a:r>
            <a:r>
              <a:rPr lang="en-AU" dirty="0"/>
              <a:t>, the </a:t>
            </a:r>
            <a:r>
              <a:rPr lang="en-AU" dirty="0">
                <a:solidFill>
                  <a:srgbClr val="00B050"/>
                </a:solidFill>
              </a:rPr>
              <a:t>money supply will also increase</a:t>
            </a:r>
            <a:r>
              <a:rPr lang="en-A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1074" y="58009"/>
            <a:ext cx="291923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200" dirty="0">
                <a:solidFill>
                  <a:srgbClr val="FF0000"/>
                </a:solidFill>
              </a:rPr>
              <a:t>Buying bonds increases the money </a:t>
            </a:r>
            <a:r>
              <a:rPr lang="en-AU" sz="1200" dirty="0" err="1">
                <a:solidFill>
                  <a:srgbClr val="FF0000"/>
                </a:solidFill>
              </a:rPr>
              <a:t>money</a:t>
            </a:r>
            <a:r>
              <a:rPr lang="en-AU" sz="1200" dirty="0">
                <a:solidFill>
                  <a:srgbClr val="FF0000"/>
                </a:solidFill>
              </a:rPr>
              <a:t> supply. </a:t>
            </a:r>
          </a:p>
          <a:p>
            <a:r>
              <a:rPr lang="en-AU" sz="1200" dirty="0">
                <a:solidFill>
                  <a:srgbClr val="FF0000"/>
                </a:solidFill>
              </a:rPr>
              <a:t>However, it increases the excess reserves first (monetary base) and then once the banks start lending it enters the money supply.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53" y="4194560"/>
            <a:ext cx="1432103" cy="8607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54909" y="4574555"/>
            <a:ext cx="1894252" cy="21013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4938503" y="4526397"/>
            <a:ext cx="81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M1 &amp; M2 Money Supply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27" y="5010821"/>
            <a:ext cx="750019" cy="34436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19466" y="5126561"/>
            <a:ext cx="1270885" cy="1327732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3438958" y="4924301"/>
            <a:ext cx="812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Monetary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8958" y="5659622"/>
            <a:ext cx="812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Reserves</a:t>
            </a:r>
          </a:p>
        </p:txBody>
      </p:sp>
      <p:sp>
        <p:nvSpPr>
          <p:cNvPr id="13" name="Right Arrow 12"/>
          <p:cNvSpPr/>
          <p:nvPr/>
        </p:nvSpPr>
        <p:spPr>
          <a:xfrm rot="1087883">
            <a:off x="1949686" y="5419806"/>
            <a:ext cx="1608116" cy="463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0519591">
            <a:off x="4012054" y="5606659"/>
            <a:ext cx="1608116" cy="463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83230" y="5703552"/>
            <a:ext cx="95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Gov</a:t>
            </a:r>
            <a:r>
              <a:rPr lang="en-US" sz="1600" dirty="0">
                <a:solidFill>
                  <a:srgbClr val="FF0000"/>
                </a:solidFill>
              </a:rPr>
              <a:t> buys bonds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4676" y="5887041"/>
            <a:ext cx="161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Banks start lending to each other</a:t>
            </a:r>
          </a:p>
        </p:txBody>
      </p:sp>
    </p:spTree>
    <p:extLst>
      <p:ext uri="{BB962C8B-B14F-4D97-AF65-F5344CB8AC3E}">
        <p14:creationId xmlns:p14="http://schemas.microsoft.com/office/powerpoint/2010/main" val="14550471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government buys $1000 worth of bonds from a bank, what is the immediate effect on the monetary base?</a:t>
            </a:r>
          </a:p>
          <a:p>
            <a:r>
              <a:rPr lang="en-US" dirty="0">
                <a:solidFill>
                  <a:srgbClr val="FF0000"/>
                </a:solidFill>
              </a:rPr>
              <a:t>Buy = Big. </a:t>
            </a:r>
          </a:p>
          <a:p>
            <a:r>
              <a:rPr lang="en-US" dirty="0">
                <a:solidFill>
                  <a:srgbClr val="FF0000"/>
                </a:solidFill>
              </a:rPr>
              <a:t>The monetary base increases by $1000 because banks now have more excess reserves.</a:t>
            </a:r>
          </a:p>
          <a:p>
            <a:r>
              <a:rPr lang="en-US" dirty="0"/>
              <a:t>What then happens to the money supply if we assume that banks keep no excess reserves?</a:t>
            </a:r>
          </a:p>
          <a:p>
            <a:r>
              <a:rPr lang="en-US" dirty="0">
                <a:solidFill>
                  <a:srgbClr val="FF0000"/>
                </a:solidFill>
              </a:rPr>
              <a:t>Money supply will increase once banks start to lend with each </a:t>
            </a:r>
            <a:r>
              <a:rPr lang="en-US">
                <a:solidFill>
                  <a:srgbClr val="FF0000"/>
                </a:solidFill>
              </a:rPr>
              <a:t>other using this new money.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" y="158680"/>
            <a:ext cx="6848061" cy="1325563"/>
          </a:xfrm>
        </p:spPr>
        <p:txBody>
          <a:bodyPr/>
          <a:lstStyle/>
          <a:p>
            <a:r>
              <a:rPr lang="en-AU" dirty="0"/>
              <a:t>Money Multiplier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549" y="4705608"/>
            <a:ext cx="7258878" cy="19613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AU" b="1" dirty="0"/>
              <a:t>Money Multiplier = 1/RRR</a:t>
            </a:r>
          </a:p>
          <a:p>
            <a:pPr lvl="1"/>
            <a:r>
              <a:rPr lang="en-AU" dirty="0"/>
              <a:t>This occurs because banks can lend to other banks which can lend the money again and again etc.</a:t>
            </a:r>
          </a:p>
          <a:p>
            <a:r>
              <a:rPr lang="en-AU" b="1" dirty="0">
                <a:latin typeface="Script MT Bold" panose="03040602040607080904" pitchFamily="66" charset="0"/>
              </a:rPr>
              <a:t>∆</a:t>
            </a:r>
            <a:r>
              <a:rPr lang="en-AU" b="1" dirty="0"/>
              <a:t>MS</a:t>
            </a:r>
            <a:r>
              <a:rPr lang="en-AU" sz="2400" b="1" dirty="0"/>
              <a:t>(maximum)</a:t>
            </a:r>
            <a:r>
              <a:rPr lang="en-AU" b="1" dirty="0"/>
              <a:t> = Initial Change x Money Multiplier </a:t>
            </a:r>
          </a:p>
          <a:p>
            <a:pPr marL="0" indent="0">
              <a:buNone/>
            </a:pPr>
            <a:r>
              <a:rPr lang="en-AU" b="1" dirty="0"/>
              <a:t>	      = Initial Change x 1/RRR</a:t>
            </a:r>
          </a:p>
          <a:p>
            <a:pPr marL="342900" lvl="1" indent="-342900">
              <a:spcBef>
                <a:spcPts val="1000"/>
              </a:spcBef>
            </a:pPr>
            <a:r>
              <a:rPr lang="en-AU" b="1" dirty="0">
                <a:latin typeface="Script MT Bold" panose="03040602040607080904" pitchFamily="66" charset="0"/>
              </a:rPr>
              <a:t>∆</a:t>
            </a:r>
            <a:r>
              <a:rPr lang="en-AU" b="1" dirty="0"/>
              <a:t>Bank Deposits (maximum) = Initial Deposit x Money Multiplier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7407965" y="603837"/>
            <a:ext cx="4545496" cy="31393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b="1" dirty="0"/>
              <a:t>The maximum effect of the money multiplier will be less if: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Consumers may hold extra cash </a:t>
            </a:r>
            <a:r>
              <a:rPr lang="en-AU" dirty="0"/>
              <a:t>– won’t have as many deposits to lend out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Banks keep excess reserves </a:t>
            </a:r>
            <a:r>
              <a:rPr lang="en-AU" dirty="0"/>
              <a:t>– banks will therefore not lend out the full amount possible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Low Demand for Loans </a:t>
            </a:r>
            <a:r>
              <a:rPr lang="en-AU" dirty="0"/>
              <a:t>– if no one wishes to borrow money then banks won’t be able to make loans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731" y="1262184"/>
            <a:ext cx="6954078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b="1" dirty="0"/>
              <a:t>Reserves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400" dirty="0"/>
              <a:t>Total Reserves = Required Reserves + Excess Reserves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400" dirty="0"/>
              <a:t>Excess Reserves can be directly turned into loans. Many questions will assume you know this.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400" dirty="0"/>
              <a:t>Required Reserves = Deposits x RRR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RRR = Required Reserve Ratio = Required Reserves / Deposits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96413" y="4513006"/>
            <a:ext cx="4277032" cy="5112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169268" y="4292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money multiplier is used to calculate maximum changes in the money supply and to deposits in the banking system.</a:t>
            </a:r>
          </a:p>
        </p:txBody>
      </p:sp>
    </p:spTree>
    <p:extLst>
      <p:ext uri="{BB962C8B-B14F-4D97-AF65-F5344CB8AC3E}">
        <p14:creationId xmlns:p14="http://schemas.microsoft.com/office/powerpoint/2010/main" val="21167158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095"/>
            <a:ext cx="4347556" cy="547987"/>
          </a:xfrm>
        </p:spPr>
        <p:txBody>
          <a:bodyPr>
            <a:normAutofit fontScale="90000"/>
          </a:bodyPr>
          <a:lstStyle/>
          <a:p>
            <a:r>
              <a:rPr lang="en-US" dirty="0"/>
              <a:t>Same Numbers but Different 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3360" y="1396015"/>
            <a:ext cx="2884516" cy="26766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u="sng" dirty="0"/>
              <a:t>Normal Money Supply Questions</a:t>
            </a:r>
          </a:p>
          <a:p>
            <a:r>
              <a:rPr lang="en-US" dirty="0"/>
              <a:t>Usually when customer deposits money in bank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359035" y="1396015"/>
            <a:ext cx="3013363" cy="2679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Buying/Selling Bond questions</a:t>
            </a:r>
          </a:p>
          <a:p>
            <a:r>
              <a:rPr lang="en-US" dirty="0"/>
              <a:t>Happens when the government buys/sells bonds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578138" y="1414597"/>
            <a:ext cx="2393372" cy="2679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Deposit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deposits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6916191" y="748364"/>
            <a:ext cx="1138843" cy="484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4046913" y="788421"/>
            <a:ext cx="1138843" cy="4840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4" action="ppaction://hlinksldjump"/>
          </p:cNvPr>
          <p:cNvSpPr/>
          <p:nvPr/>
        </p:nvSpPr>
        <p:spPr>
          <a:xfrm>
            <a:off x="748147" y="788422"/>
            <a:ext cx="1138843" cy="484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9217776" y="1329912"/>
            <a:ext cx="2684318" cy="2679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Reserves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reserves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14" name="Oval 13">
            <a:hlinkClick r:id="rId2" action="ppaction://hlinksldjump"/>
          </p:cNvPr>
          <p:cNvSpPr/>
          <p:nvPr/>
        </p:nvSpPr>
        <p:spPr>
          <a:xfrm>
            <a:off x="9890760" y="584140"/>
            <a:ext cx="1138843" cy="484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89315" y="153626"/>
            <a:ext cx="497764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$50 million with a RRR of 0.2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633" y="4181265"/>
            <a:ext cx="2815243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∆MS = ∆Initial x Money Multiplier</a:t>
            </a:r>
          </a:p>
          <a:p>
            <a:endParaRPr lang="en-US" dirty="0"/>
          </a:p>
          <a:p>
            <a:r>
              <a:rPr lang="en-US" dirty="0"/>
              <a:t>Initial = 50 x (1-0.2) = 40</a:t>
            </a:r>
          </a:p>
          <a:p>
            <a:endParaRPr lang="en-US" dirty="0"/>
          </a:p>
          <a:p>
            <a:r>
              <a:rPr lang="en-US" dirty="0"/>
              <a:t>∆MS = 40 x 1/0.2 = 200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8488" y="4199383"/>
            <a:ext cx="2815243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∆MS = ∆Initial x Money Multiplier</a:t>
            </a:r>
          </a:p>
          <a:p>
            <a:endParaRPr lang="en-US" dirty="0"/>
          </a:p>
          <a:p>
            <a:r>
              <a:rPr lang="en-US" dirty="0"/>
              <a:t>Initial = 50 because when </a:t>
            </a:r>
            <a:r>
              <a:rPr lang="en-US" dirty="0" err="1"/>
              <a:t>gov</a:t>
            </a:r>
            <a:r>
              <a:rPr lang="en-US" dirty="0"/>
              <a:t> buys bonds it uses money not in the MS</a:t>
            </a:r>
          </a:p>
          <a:p>
            <a:endParaRPr lang="en-US" dirty="0"/>
          </a:p>
          <a:p>
            <a:r>
              <a:rPr lang="en-US" dirty="0"/>
              <a:t>∆MS = 50 x 1/0.2 = 250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61759" y="4199383"/>
            <a:ext cx="281524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∆deposits	 = ∆Initial deposit x Money Multiplier</a:t>
            </a:r>
          </a:p>
          <a:p>
            <a:endParaRPr lang="en-US" dirty="0"/>
          </a:p>
          <a:p>
            <a:r>
              <a:rPr lang="en-US" dirty="0"/>
              <a:t>Initial = 50</a:t>
            </a:r>
          </a:p>
          <a:p>
            <a:endParaRPr lang="en-US" dirty="0"/>
          </a:p>
          <a:p>
            <a:r>
              <a:rPr lang="en-US" dirty="0"/>
              <a:t>∆Deposits = 50 x 1/0.2 = 250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76757" y="4181265"/>
            <a:ext cx="281524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</a:t>
            </a:r>
            <a:r>
              <a:rPr lang="en-US" dirty="0" err="1"/>
              <a:t>reservces</a:t>
            </a:r>
            <a:r>
              <a:rPr lang="en-US" dirty="0"/>
              <a:t> = ∆Initial reserve x Money Multiplier</a:t>
            </a:r>
          </a:p>
          <a:p>
            <a:endParaRPr lang="en-US" dirty="0"/>
          </a:p>
          <a:p>
            <a:r>
              <a:rPr lang="en-US" dirty="0"/>
              <a:t>Initial = 50 x 0.2 = 10 </a:t>
            </a:r>
          </a:p>
          <a:p>
            <a:endParaRPr lang="en-US" dirty="0"/>
          </a:p>
          <a:p>
            <a:r>
              <a:rPr lang="en-US" dirty="0"/>
              <a:t>∆Reserves = 10 x 1/0.2 = 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290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Money Multiplier Practice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86614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97" y="222121"/>
            <a:ext cx="9869277" cy="4734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096D9-38F2-9F61-418B-F9491B86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74" y="179257"/>
            <a:ext cx="2451100" cy="8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91140-A057-98C0-1B8E-D613F356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607" y="1285810"/>
            <a:ext cx="1514870" cy="11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74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62" y="365125"/>
            <a:ext cx="9812119" cy="4763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2D257-C1C6-6733-0242-FAB862F2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616" y="365125"/>
            <a:ext cx="2451100" cy="8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3B678B-BFA6-3EEB-8FDE-081E7E999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449" y="1471678"/>
            <a:ext cx="1514870" cy="11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81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4" y="944476"/>
            <a:ext cx="9802593" cy="4553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DFED7-FD5E-127B-68DF-A75CC64DE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090" y="681037"/>
            <a:ext cx="2451100" cy="8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EB04E-A67B-E770-884B-CE87288B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923" y="1787590"/>
            <a:ext cx="1514870" cy="11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00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72" y="224640"/>
            <a:ext cx="9793067" cy="462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BDDBA-95FB-41AA-46AE-660C5B49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74" y="179257"/>
            <a:ext cx="2451100" cy="8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2579D-B720-750E-F50B-B9073B52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607" y="1285810"/>
            <a:ext cx="1514870" cy="11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34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52" y="177191"/>
            <a:ext cx="9439615" cy="4387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703E4-6FFF-12D2-18F9-DF22BBA2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715" y="80962"/>
            <a:ext cx="2451100" cy="8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5FC4E-95BA-CD85-23DE-8E8A7AAFF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548" y="1187515"/>
            <a:ext cx="1514870" cy="8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Reserves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73B23-3228-D555-5154-1B968E5516F3}"/>
              </a:ext>
            </a:extLst>
          </p:cNvPr>
          <p:cNvSpPr txBox="1"/>
          <p:nvPr/>
        </p:nvSpPr>
        <p:spPr>
          <a:xfrm>
            <a:off x="6040244" y="606412"/>
            <a:ext cx="53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Total Reserves = Required Reserves + Excess Reserves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8C796-7A4D-E929-33AF-2ABA914BE363}"/>
              </a:ext>
            </a:extLst>
          </p:cNvPr>
          <p:cNvSpPr txBox="1"/>
          <p:nvPr/>
        </p:nvSpPr>
        <p:spPr>
          <a:xfrm>
            <a:off x="6516030" y="1306685"/>
            <a:ext cx="567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∴ Reserve Requirement (</a:t>
            </a:r>
            <a:r>
              <a:rPr lang="en-AU" sz="1800" b="1" dirty="0" err="1"/>
              <a:t>rr</a:t>
            </a:r>
            <a:r>
              <a:rPr lang="en-AU" sz="1800" b="1" dirty="0"/>
              <a:t>) = Required Reserves / Deposits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04AD5-CC1F-92B6-E076-C5D3D2431EDD}"/>
              </a:ext>
            </a:extLst>
          </p:cNvPr>
          <p:cNvSpPr txBox="1"/>
          <p:nvPr/>
        </p:nvSpPr>
        <p:spPr>
          <a:xfrm>
            <a:off x="5997498" y="197710"/>
            <a:ext cx="53135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1800" b="1" dirty="0"/>
              <a:t>Equations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F494E-4941-3878-1497-7D8AB665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41" y="1878214"/>
            <a:ext cx="6460274" cy="49088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85" y="1587431"/>
            <a:ext cx="5084956" cy="397401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AU" sz="3600" b="1" dirty="0"/>
              <a:t>Total Reserves = Required Reserves + Excess Reserves</a:t>
            </a:r>
          </a:p>
          <a:p>
            <a:pPr lvl="1"/>
            <a:r>
              <a:rPr lang="en-AU" sz="3200" b="1" dirty="0"/>
              <a:t>Required Reserves </a:t>
            </a:r>
            <a:r>
              <a:rPr lang="en-AU" sz="3200" dirty="0"/>
              <a:t>- banks must keep this amount and this will be kept in the Federal Reserve vaults.</a:t>
            </a:r>
          </a:p>
          <a:p>
            <a:pPr lvl="1"/>
            <a:r>
              <a:rPr lang="en-AU" sz="3200" b="1" dirty="0"/>
              <a:t>Excess Reserves – </a:t>
            </a:r>
            <a:r>
              <a:rPr lang="en-AU" sz="3200" dirty="0"/>
              <a:t>these are kept above the required reserves. It is the money that is most available for the bank to use. </a:t>
            </a:r>
          </a:p>
          <a:p>
            <a:r>
              <a:rPr lang="en-AU" sz="3600" b="1" dirty="0"/>
              <a:t>Required Reserve Ratio </a:t>
            </a:r>
            <a:r>
              <a:rPr lang="en-AU" sz="3600" dirty="0"/>
              <a:t>(</a:t>
            </a:r>
            <a:r>
              <a:rPr lang="en-AU" sz="3600" b="1" dirty="0"/>
              <a:t>RRR</a:t>
            </a:r>
            <a:r>
              <a:rPr lang="en-AU" sz="3600" dirty="0"/>
              <a:t>) or </a:t>
            </a:r>
            <a:r>
              <a:rPr lang="en-AU" sz="3600" b="1" dirty="0"/>
              <a:t>Reserve Requirement (</a:t>
            </a:r>
            <a:r>
              <a:rPr lang="en-AU" sz="3600" b="1" dirty="0" err="1"/>
              <a:t>rr</a:t>
            </a:r>
            <a:r>
              <a:rPr lang="en-AU" sz="3600" b="1" dirty="0"/>
              <a:t>)</a:t>
            </a:r>
            <a:r>
              <a:rPr lang="en-AU" sz="3600" dirty="0"/>
              <a:t> = Required Reserves / Deposits</a:t>
            </a:r>
          </a:p>
          <a:p>
            <a:endParaRPr lang="en-AU" b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36F08-A2A1-14CC-1306-C5742F1E76F2}"/>
              </a:ext>
            </a:extLst>
          </p:cNvPr>
          <p:cNvSpPr txBox="1"/>
          <p:nvPr/>
        </p:nvSpPr>
        <p:spPr>
          <a:xfrm>
            <a:off x="6040244" y="984225"/>
            <a:ext cx="5675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Required Reserves = Reserve Requirement (</a:t>
            </a:r>
            <a:r>
              <a:rPr lang="en-AU" sz="1800" b="1" dirty="0" err="1"/>
              <a:t>rr</a:t>
            </a:r>
            <a:r>
              <a:rPr lang="en-AU" sz="1800" b="1" dirty="0"/>
              <a:t>) x Deposits</a:t>
            </a:r>
          </a:p>
        </p:txBody>
      </p:sp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52FFA11A-A81E-5059-FBA8-1EAAA68D9501}"/>
              </a:ext>
            </a:extLst>
          </p:cNvPr>
          <p:cNvSpPr/>
          <p:nvPr/>
        </p:nvSpPr>
        <p:spPr>
          <a:xfrm rot="7584307" flipH="1">
            <a:off x="10334322" y="5721492"/>
            <a:ext cx="989268" cy="4685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FA437-8195-6976-E8DC-2E47152AFE0F}"/>
              </a:ext>
            </a:extLst>
          </p:cNvPr>
          <p:cNvSpPr txBox="1"/>
          <p:nvPr/>
        </p:nvSpPr>
        <p:spPr>
          <a:xfrm>
            <a:off x="10990768" y="6095276"/>
            <a:ext cx="1153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In the future, the bank can use the excess reserves for lending.</a:t>
            </a:r>
          </a:p>
        </p:txBody>
      </p:sp>
    </p:spTree>
    <p:extLst>
      <p:ext uri="{BB962C8B-B14F-4D97-AF65-F5344CB8AC3E}">
        <p14:creationId xmlns:p14="http://schemas.microsoft.com/office/powerpoint/2010/main" val="33072355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55" y="0"/>
            <a:ext cx="7419182" cy="3560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5D66A-73D5-1815-8F86-3EC4D89D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2451100" cy="8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673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5" y="250824"/>
            <a:ext cx="9745435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36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97" y="1086828"/>
            <a:ext cx="9812119" cy="4601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A940F-DAAD-D18C-8EAC-FBBC99DC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19" y="937289"/>
            <a:ext cx="2451100" cy="8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34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2506" y="1965711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  <a:p>
            <a:r>
              <a:rPr lang="en-AU" dirty="0">
                <a:solidFill>
                  <a:srgbClr val="FF0000"/>
                </a:solidFill>
              </a:rPr>
              <a:t>∆ Deposits = </a:t>
            </a:r>
            <a:r>
              <a:rPr lang="en-AU" dirty="0" err="1">
                <a:solidFill>
                  <a:srgbClr val="FF0000"/>
                </a:solidFill>
              </a:rPr>
              <a:t>Deposit</a:t>
            </a:r>
            <a:r>
              <a:rPr lang="en-AU" baseline="-25000" dirty="0" err="1">
                <a:solidFill>
                  <a:srgbClr val="FF0000"/>
                </a:solidFill>
              </a:rPr>
              <a:t>original</a:t>
            </a:r>
            <a:r>
              <a:rPr lang="en-AU" dirty="0">
                <a:solidFill>
                  <a:srgbClr val="FF0000"/>
                </a:solidFill>
              </a:rPr>
              <a:t> x 1/RRR</a:t>
            </a:r>
          </a:p>
          <a:p>
            <a:r>
              <a:rPr lang="en-AU" dirty="0">
                <a:solidFill>
                  <a:srgbClr val="FF0000"/>
                </a:solidFill>
              </a:rPr>
              <a:t>= 25 x 1/0.1 = 25 x 10 = $250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071" y="1595718"/>
            <a:ext cx="5692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19 If the required reserve ratio is 10 percent, what is the maximum change in demand deposits possible in the banking system if Denise deposits $25 into her checking account?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$10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$25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$50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$250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$400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22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3" y="2922494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A</a:t>
            </a:r>
          </a:p>
          <a:p>
            <a:r>
              <a:rPr lang="en-AU" dirty="0">
                <a:solidFill>
                  <a:srgbClr val="FF0000"/>
                </a:solidFill>
              </a:rPr>
              <a:t>Remember that in most questions, the answer to ‘how can banks increase loans’ is ‘to use excess reserves.’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317" y="1605343"/>
            <a:ext cx="5692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20 What action must a bank take to create money?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Lend excess reserves to customers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Print currency at the Federal Reserve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Keep all deposits in reserve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Use all deposits to purchase stocks and bonds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Purchase Treasury bills from the government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261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3" y="2922494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  <a:p>
            <a:r>
              <a:rPr lang="en-AU" dirty="0">
                <a:solidFill>
                  <a:srgbClr val="FF0000"/>
                </a:solidFill>
              </a:rPr>
              <a:t>This money in excess reserves will be lent out. </a:t>
            </a:r>
          </a:p>
          <a:p>
            <a:r>
              <a:rPr lang="en-AU" b="1" dirty="0">
                <a:solidFill>
                  <a:srgbClr val="FF0000"/>
                </a:solidFill>
              </a:rPr>
              <a:t>∆ Money Supply = Original Loan x 1/RRR</a:t>
            </a:r>
          </a:p>
          <a:p>
            <a:r>
              <a:rPr lang="en-AU" b="1" dirty="0">
                <a:solidFill>
                  <a:srgbClr val="FF0000"/>
                </a:solidFill>
              </a:rPr>
              <a:t>= 50 x 1/0.2 = 250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071" y="1595718"/>
            <a:ext cx="56925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21. If the reserve requirement is 20 percent, then $50 worth of excess reserves in the banking system can lead to a maximum expansion of the money supply equal to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$50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$100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$250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$500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09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3" y="2922494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  <a:p>
            <a:r>
              <a:rPr lang="en-AU" dirty="0">
                <a:solidFill>
                  <a:srgbClr val="FF0000"/>
                </a:solidFill>
              </a:rPr>
              <a:t>Banks will not be able to lend out as much, decreasing the size of the money multiplier.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071" y="1595718"/>
            <a:ext cx="56925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22. If the public increases its desire to hold money as currency, what will the effect on the banking system?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Banks would be more able to control interest rates.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Banks would be less able to control interest rates.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Banks would be more able to expand credit.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Banks would be less able to expand credit.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Banks would be more able to increase reserves.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79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788" y="949856"/>
            <a:ext cx="4917141" cy="5543411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Required reserves = $200 x 0.2 = $40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Total Reserves = Required reserves + Excess Reserves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At first, all the money that isn’t in required reserves goes into excess reserves. Therefore Excess reserves = 200 – 40 = 160</a:t>
            </a:r>
          </a:p>
          <a:p>
            <a:pPr marL="0" indent="0">
              <a:buNone/>
            </a:pPr>
            <a:endParaRPr lang="en-AU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44071" y="1595718"/>
            <a:ext cx="56925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23 A bank with no excess reserves receives a $200 deposit from a new customer. If the required reserve ratio is 20 percent, this bank now has excess reserves equal to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$40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$80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$160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$200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56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2506" y="1690688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B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The bank must keep 0.20 x 10K = 2K as required reserves.</a:t>
            </a:r>
          </a:p>
          <a:p>
            <a:r>
              <a:rPr lang="en-AU" dirty="0">
                <a:solidFill>
                  <a:srgbClr val="FF0000"/>
                </a:solidFill>
              </a:rPr>
              <a:t>The rest can be lent out = 10K – 2K = 8K</a:t>
            </a:r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44071" y="1595718"/>
            <a:ext cx="5692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24 A bank with no excess reserves receives a $10,000 cash deposit from a new customer. If the required reserve ratio is 20 percent, what is the maximum amount by which this bank may increase its loans?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$2,000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$8,000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$10,000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$20,000</a:t>
            </a:r>
            <a:endParaRPr lang="en-AU" dirty="0"/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$40,000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08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34601"/>
            <a:ext cx="10515600" cy="2442361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  <a:p>
            <a:r>
              <a:rPr lang="en-AU" dirty="0">
                <a:solidFill>
                  <a:srgbClr val="FF0000"/>
                </a:solidFill>
              </a:rPr>
              <a:t>RRR = required reserves / deposits</a:t>
            </a:r>
          </a:p>
          <a:p>
            <a:r>
              <a:rPr lang="en-AU" dirty="0">
                <a:solidFill>
                  <a:srgbClr val="FF0000"/>
                </a:solidFill>
              </a:rPr>
              <a:t>= 150 / 1000 = 15%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3" y="449605"/>
            <a:ext cx="10940265" cy="29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731500" cy="2747962"/>
          </a:xfrm>
        </p:spPr>
        <p:txBody>
          <a:bodyPr/>
          <a:lstStyle/>
          <a:p>
            <a:r>
              <a:rPr lang="en-AU" dirty="0"/>
              <a:t>Assets, Liabilities and Equity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Understanding the assets, liabilities and equity will help us with the next topics; T Accounts and the Money Multiplier</a:t>
            </a:r>
          </a:p>
        </p:txBody>
      </p:sp>
    </p:spTree>
    <p:extLst>
      <p:ext uri="{BB962C8B-B14F-4D97-AF65-F5344CB8AC3E}">
        <p14:creationId xmlns:p14="http://schemas.microsoft.com/office/powerpoint/2010/main" val="4607175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2" y="365125"/>
            <a:ext cx="6582694" cy="344853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734601"/>
            <a:ext cx="10515600" cy="2442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rgbClr val="FF0000"/>
                </a:solidFill>
              </a:rPr>
              <a:t>Total Reserves = Required Reserves + Excess Reserves</a:t>
            </a:r>
          </a:p>
          <a:p>
            <a:r>
              <a:rPr lang="en-AU" dirty="0">
                <a:solidFill>
                  <a:srgbClr val="FF0000"/>
                </a:solidFill>
              </a:rPr>
              <a:t>13K = 11K + Excess Reserves, Excess reserves = $2000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Therefore the bank can (without selling any of its securities) use these excess loans to increase loans.</a:t>
            </a:r>
          </a:p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17737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128"/>
          </a:xfrm>
        </p:spPr>
        <p:txBody>
          <a:bodyPr>
            <a:normAutofit fontScale="90000"/>
          </a:bodyPr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413"/>
            <a:ext cx="10515600" cy="3335675"/>
          </a:xfrm>
        </p:spPr>
        <p:txBody>
          <a:bodyPr/>
          <a:lstStyle/>
          <a:p>
            <a:pPr lvl="0"/>
            <a:r>
              <a:rPr lang="en-GB" dirty="0"/>
              <a:t>28. If the reserve requirement is 10 percent but banks voluntarily keep some excess reserves, a $5,000 increase in new reserves will result in</a:t>
            </a:r>
            <a:endParaRPr lang="en-AU" dirty="0"/>
          </a:p>
          <a:p>
            <a:pPr marL="914400" lvl="1" indent="-457200">
              <a:buFont typeface="+mj-lt"/>
              <a:buAutoNum type="alphaUcPeriod"/>
            </a:pPr>
            <a:r>
              <a:rPr lang="en-GB" dirty="0"/>
              <a:t>an increase in the money supply of $5,000</a:t>
            </a:r>
            <a:endParaRPr lang="en-AU" dirty="0"/>
          </a:p>
          <a:p>
            <a:pPr marL="914400" lvl="1" indent="-457200">
              <a:buFont typeface="+mj-lt"/>
              <a:buAutoNum type="alphaUcPeriod"/>
            </a:pPr>
            <a:r>
              <a:rPr lang="en-GB" dirty="0"/>
              <a:t>an increase in the money supply of $50,000</a:t>
            </a:r>
            <a:endParaRPr lang="en-AU" dirty="0"/>
          </a:p>
          <a:p>
            <a:pPr marL="914400" lvl="1" indent="-457200">
              <a:buFont typeface="+mj-lt"/>
              <a:buAutoNum type="alphaUcPeriod"/>
            </a:pPr>
            <a:r>
              <a:rPr lang="en-GB" dirty="0"/>
              <a:t>an increase in the money supply of less than $50,000</a:t>
            </a:r>
            <a:endParaRPr lang="en-AU" dirty="0"/>
          </a:p>
          <a:p>
            <a:pPr marL="914400" lvl="1" indent="-457200">
              <a:buFont typeface="+mj-lt"/>
              <a:buAutoNum type="alphaUcPeriod"/>
            </a:pPr>
            <a:r>
              <a:rPr lang="en-GB" dirty="0"/>
              <a:t>a decrease in the money supply of $50,000</a:t>
            </a:r>
            <a:endParaRPr lang="en-AU" dirty="0"/>
          </a:p>
          <a:p>
            <a:pPr marL="914400" lvl="1" indent="-457200">
              <a:buFont typeface="+mj-lt"/>
              <a:buAutoNum type="alphaUcPeriod"/>
            </a:pPr>
            <a:r>
              <a:rPr lang="en-GB" dirty="0"/>
              <a:t>a decrease in the money supply of more than $50,000</a:t>
            </a:r>
            <a:endParaRPr lang="en-AU" dirty="0"/>
          </a:p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85035" y="4604088"/>
            <a:ext cx="10202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  <a:p>
            <a:r>
              <a:rPr lang="en-AU" dirty="0">
                <a:solidFill>
                  <a:srgbClr val="FF0000"/>
                </a:solidFill>
              </a:rPr>
              <a:t>Remember that the new reserves (excess reserves) =$5000 will be used to make loans. </a:t>
            </a:r>
          </a:p>
          <a:p>
            <a:r>
              <a:rPr lang="en-AU" dirty="0">
                <a:solidFill>
                  <a:srgbClr val="FF0000"/>
                </a:solidFill>
              </a:rPr>
              <a:t>Therefore we use the formula: </a:t>
            </a:r>
            <a:r>
              <a:rPr lang="en-GB" dirty="0">
                <a:solidFill>
                  <a:srgbClr val="FF0000"/>
                </a:solidFill>
              </a:rPr>
              <a:t>∆Money Supply(maximum) = change of loans = Original Loan x Money Multiplier</a:t>
            </a:r>
          </a:p>
          <a:p>
            <a:r>
              <a:rPr lang="en-GB" dirty="0">
                <a:solidFill>
                  <a:srgbClr val="FF0000"/>
                </a:solidFill>
              </a:rPr>
              <a:t>= 5000 x 1/0.1 = 50,000</a:t>
            </a:r>
          </a:p>
          <a:p>
            <a:r>
              <a:rPr lang="en-GB" dirty="0">
                <a:solidFill>
                  <a:srgbClr val="FF0000"/>
                </a:solidFill>
              </a:rPr>
              <a:t>However if the bank holds excess reserves, not all of this will be loaned out. Therefore the actual change in money supply &lt; 50K</a:t>
            </a:r>
          </a:p>
          <a:p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Mod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  <a:p>
            <a:r>
              <a:rPr lang="en-AU" dirty="0">
                <a:solidFill>
                  <a:srgbClr val="FF0000"/>
                </a:solidFill>
              </a:rPr>
              <a:t>If people hold more cash then banks are not able to lend out as much money which would grow the money supply.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041" y="447551"/>
            <a:ext cx="6968974" cy="24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Mod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0625" cy="435133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3. Banks now have to hold fewer reserves, so they can lend more money out to other banks which increases total deposits and money supply.</a:t>
            </a:r>
          </a:p>
          <a:p>
            <a:r>
              <a:rPr lang="en-AU" dirty="0">
                <a:solidFill>
                  <a:srgbClr val="FF0000"/>
                </a:solidFill>
              </a:rPr>
              <a:t>The Money Multiplier will also increase.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898" y="263307"/>
            <a:ext cx="5391902" cy="3124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1354" y="3631962"/>
            <a:ext cx="48924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4.</a:t>
            </a:r>
          </a:p>
          <a:p>
            <a:r>
              <a:rPr lang="en-AU" i="1" u="sng" dirty="0">
                <a:solidFill>
                  <a:srgbClr val="FF0000"/>
                </a:solidFill>
              </a:rPr>
              <a:t>Round 1 – Silas Deposits</a:t>
            </a:r>
          </a:p>
          <a:p>
            <a:r>
              <a:rPr lang="en-AU" dirty="0">
                <a:solidFill>
                  <a:srgbClr val="FF0000"/>
                </a:solidFill>
              </a:rPr>
              <a:t>Bank A keeps 10% = 100, lends out 90% = 900</a:t>
            </a:r>
          </a:p>
          <a:p>
            <a:r>
              <a:rPr lang="en-AU" i="1" u="sng" dirty="0">
                <a:solidFill>
                  <a:srgbClr val="FF0000"/>
                </a:solidFill>
              </a:rPr>
              <a:t>Round 2</a:t>
            </a:r>
          </a:p>
          <a:p>
            <a:r>
              <a:rPr lang="en-AU" dirty="0">
                <a:solidFill>
                  <a:srgbClr val="FF0000"/>
                </a:solidFill>
              </a:rPr>
              <a:t>Person receives $900 loan. They keep $450 in cash. They deposit $450 in the bank B.</a:t>
            </a:r>
          </a:p>
          <a:p>
            <a:r>
              <a:rPr lang="en-AU" i="1" u="sng" dirty="0">
                <a:solidFill>
                  <a:srgbClr val="FF0000"/>
                </a:solidFill>
              </a:rPr>
              <a:t>Round 3</a:t>
            </a:r>
          </a:p>
          <a:p>
            <a:r>
              <a:rPr lang="en-AU" dirty="0">
                <a:solidFill>
                  <a:srgbClr val="FF0000"/>
                </a:solidFill>
              </a:rPr>
              <a:t>Bank B receives the $450 and keeps $45. They lend out $405. </a:t>
            </a:r>
          </a:p>
        </p:txBody>
      </p:sp>
    </p:spTree>
    <p:extLst>
      <p:ext uri="{BB962C8B-B14F-4D97-AF65-F5344CB8AC3E}">
        <p14:creationId xmlns:p14="http://schemas.microsoft.com/office/powerpoint/2010/main" val="404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638" y="365125"/>
            <a:ext cx="5788161" cy="1325563"/>
          </a:xfrm>
        </p:spPr>
        <p:txBody>
          <a:bodyPr/>
          <a:lstStyle/>
          <a:p>
            <a:r>
              <a:rPr lang="en-AU" dirty="0"/>
              <a:t>AP </a:t>
            </a:r>
            <a:r>
              <a:rPr lang="en-AU" dirty="0" err="1"/>
              <a:t>Prog</a:t>
            </a:r>
            <a:r>
              <a:rPr lang="en-AU" dirty="0"/>
              <a:t>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3658" y="1825625"/>
            <a:ext cx="5970141" cy="4351338"/>
          </a:xfrm>
        </p:spPr>
        <p:txBody>
          <a:bodyPr>
            <a:normAutofit fontScale="92500" lnSpcReduction="20000"/>
          </a:bodyPr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  <a:p>
            <a:r>
              <a:rPr lang="en-AU" dirty="0">
                <a:solidFill>
                  <a:srgbClr val="FF0000"/>
                </a:solidFill>
              </a:rPr>
              <a:t>The original $50 million dollars was already in the money supply. Therefore the increase in money supply will just be a result of the increase in loans.</a:t>
            </a:r>
          </a:p>
          <a:p>
            <a:r>
              <a:rPr lang="en-AU" dirty="0">
                <a:solidFill>
                  <a:srgbClr val="FF0000"/>
                </a:solidFill>
              </a:rPr>
              <a:t>Step 1: Size of Original loan (subtract the required reserves)</a:t>
            </a:r>
          </a:p>
          <a:p>
            <a:r>
              <a:rPr lang="en-AU" dirty="0">
                <a:solidFill>
                  <a:srgbClr val="FF0000"/>
                </a:solidFill>
              </a:rPr>
              <a:t>Original loan = 50 million x (1-0.2)</a:t>
            </a:r>
          </a:p>
          <a:p>
            <a:r>
              <a:rPr lang="en-AU" dirty="0">
                <a:solidFill>
                  <a:srgbClr val="FF0000"/>
                </a:solidFill>
              </a:rPr>
              <a:t>= $40 million</a:t>
            </a:r>
          </a:p>
          <a:p>
            <a:r>
              <a:rPr lang="en-GB" dirty="0">
                <a:solidFill>
                  <a:srgbClr val="FF0000"/>
                </a:solidFill>
              </a:rPr>
              <a:t>Step 2: ∆Money Supply(maximum) = Original Loan x Money Multiplier</a:t>
            </a:r>
          </a:p>
          <a:p>
            <a:r>
              <a:rPr lang="en-GB" dirty="0">
                <a:solidFill>
                  <a:srgbClr val="FF0000"/>
                </a:solidFill>
              </a:rPr>
              <a:t>= </a:t>
            </a:r>
            <a:r>
              <a:rPr lang="en-AU" dirty="0">
                <a:solidFill>
                  <a:srgbClr val="FF0000"/>
                </a:solidFill>
              </a:rPr>
              <a:t>$</a:t>
            </a:r>
            <a:r>
              <a:rPr lang="en-GB" dirty="0">
                <a:solidFill>
                  <a:srgbClr val="FF0000"/>
                </a:solidFill>
              </a:rPr>
              <a:t>40 million x 1/0.2 = $200 million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1504" y="214993"/>
            <a:ext cx="514413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73198" y="365124"/>
            <a:ext cx="7464516" cy="54641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30" y="1825625"/>
            <a:ext cx="3679371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Answer: 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Money multiplier = 1/0.05 = 20 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Therefore it is A or E. </a:t>
            </a:r>
          </a:p>
          <a:p>
            <a:pPr marL="0" indent="0">
              <a:buNone/>
            </a:pPr>
            <a:endParaRPr lang="en-A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A can’t be true because they can’t lend out 160 million because they only have 8 million in excess reserves.</a:t>
            </a:r>
          </a:p>
          <a:p>
            <a:pPr marL="0" indent="0">
              <a:buNone/>
            </a:pPr>
            <a:endParaRPr lang="en-A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 E is correct because by lending out the excess reserves that they have they can create a multiplier of 8 x 1/0.05 = 8 x 20 = 160 million</a:t>
            </a:r>
          </a:p>
          <a:p>
            <a:pPr marL="0" indent="0">
              <a:buNone/>
            </a:pPr>
            <a:endParaRPr lang="en-A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Therefore 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30641" y="230188"/>
            <a:ext cx="57881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AP Prog Check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30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432" y="4204437"/>
            <a:ext cx="10808368" cy="237282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a) 0, they have no excess reserves to lend out.</a:t>
            </a:r>
          </a:p>
          <a:p>
            <a:r>
              <a:rPr lang="en-US" dirty="0">
                <a:solidFill>
                  <a:srgbClr val="FF0000"/>
                </a:solidFill>
              </a:rPr>
              <a:t>b) 100 -&gt; 10 RR , 90 ER. Therefore bank can lend out 90 maximum.</a:t>
            </a:r>
          </a:p>
          <a:p>
            <a:r>
              <a:rPr lang="en-US" dirty="0">
                <a:solidFill>
                  <a:srgbClr val="FF0000"/>
                </a:solidFill>
              </a:rPr>
              <a:t>c) loans in the system can change by 90 x 1/RR = 900</a:t>
            </a:r>
          </a:p>
          <a:p>
            <a:r>
              <a:rPr lang="en-US" dirty="0">
                <a:solidFill>
                  <a:srgbClr val="FF0000"/>
                </a:solidFill>
              </a:rPr>
              <a:t>Deposits in system can change by 100 + 90 x 1/RR = 100 + 900 = 1000</a:t>
            </a:r>
          </a:p>
          <a:p>
            <a:r>
              <a:rPr lang="en-US" dirty="0">
                <a:solidFill>
                  <a:srgbClr val="FF0000"/>
                </a:solidFill>
              </a:rPr>
              <a:t>d) change in money supply = change in loans only (because money was already in the money supply) = 900</a:t>
            </a:r>
          </a:p>
          <a:p>
            <a:r>
              <a:rPr lang="en-US" dirty="0">
                <a:solidFill>
                  <a:srgbClr val="FF0000"/>
                </a:solidFill>
              </a:rPr>
              <a:t>e) banks may keep excess reserves, people may not want to borrow the money available to be borrowed, customers may hold excess cash and not deposit it in a bank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46" y="219341"/>
            <a:ext cx="8104139" cy="3839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593" y="219341"/>
            <a:ext cx="2267266" cy="5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99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42" y="4140039"/>
            <a:ext cx="10515600" cy="203751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a) RR changes by -10,000 x 0.25 = -2500</a:t>
            </a:r>
          </a:p>
          <a:p>
            <a:r>
              <a:rPr lang="en-US" dirty="0">
                <a:solidFill>
                  <a:srgbClr val="FF0000"/>
                </a:solidFill>
              </a:rPr>
              <a:t>ER changes by -7500 (to balance the equation, the change of assets must be -10,000 in total)</a:t>
            </a:r>
          </a:p>
          <a:p>
            <a:r>
              <a:rPr lang="en-US" dirty="0">
                <a:solidFill>
                  <a:srgbClr val="FF0000"/>
                </a:solidFill>
              </a:rPr>
              <a:t>Therefore total reserve change = -10,000</a:t>
            </a:r>
          </a:p>
          <a:p>
            <a:r>
              <a:rPr lang="en-US" dirty="0">
                <a:solidFill>
                  <a:srgbClr val="FF0000"/>
                </a:solidFill>
              </a:rPr>
              <a:t>b) 0, demand deposits and cash are both in M1</a:t>
            </a:r>
          </a:p>
          <a:p>
            <a:r>
              <a:rPr lang="en-US" dirty="0">
                <a:solidFill>
                  <a:srgbClr val="FF0000"/>
                </a:solidFill>
              </a:rPr>
              <a:t>c) Bank holds 10,000 – 7500 = 2500</a:t>
            </a:r>
          </a:p>
          <a:p>
            <a:r>
              <a:rPr lang="en-US" dirty="0">
                <a:solidFill>
                  <a:srgbClr val="FF0000"/>
                </a:solidFill>
              </a:rPr>
              <a:t>d) 7500 would have been loaned, total change in loans = change in MS = -7500 x 1/0.25 = -30,000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56" y="113286"/>
            <a:ext cx="8574811" cy="402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01" y="112698"/>
            <a:ext cx="2267266" cy="5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753442"/>
          </a:xfrm>
          <a:prstGeom prst="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b="1" dirty="0"/>
              <a:t>Unit 5 – Financial Information and Decisions</a:t>
            </a:r>
          </a:p>
          <a:p>
            <a:pPr lvl="1"/>
            <a:r>
              <a:rPr lang="en-GB" b="1" dirty="0"/>
              <a:t>	Chapter 22 – Balance Sheets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541" y="2208955"/>
            <a:ext cx="283768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AU" sz="2400" b="1" u="sng" dirty="0"/>
              <a:t>All businesses, including banks, can put what they have into three categories.</a:t>
            </a:r>
          </a:p>
          <a:p>
            <a:r>
              <a:rPr lang="en-AU" sz="2400" b="1" u="sng" dirty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179" y="780006"/>
            <a:ext cx="2162477" cy="1428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322" y="2660694"/>
            <a:ext cx="2734057" cy="1362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11" y="4721084"/>
            <a:ext cx="2210108" cy="1571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5702" y="948920"/>
            <a:ext cx="39886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Assets</a:t>
            </a:r>
            <a:r>
              <a:rPr lang="en-GB" sz="2400" b="1" dirty="0">
                <a:solidFill>
                  <a:schemeClr val="tx2"/>
                </a:solidFill>
              </a:rPr>
              <a:t>: </a:t>
            </a:r>
            <a:r>
              <a:rPr lang="en-GB" sz="2400" dirty="0"/>
              <a:t>resources that are owned by a business that have a </a:t>
            </a:r>
            <a:r>
              <a:rPr lang="en-GB" sz="2400" dirty="0">
                <a:solidFill>
                  <a:srgbClr val="00B0F0"/>
                </a:solidFill>
              </a:rPr>
              <a:t>positive value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b="1" dirty="0">
                <a:solidFill>
                  <a:srgbClr val="92D050"/>
                </a:solidFill>
              </a:rPr>
              <a:t>Liabilities</a:t>
            </a:r>
            <a:r>
              <a:rPr lang="en-GB" sz="2400" b="1" dirty="0">
                <a:solidFill>
                  <a:schemeClr val="tx2"/>
                </a:solidFill>
              </a:rPr>
              <a:t>: </a:t>
            </a:r>
            <a:r>
              <a:rPr lang="en-GB" sz="2400" dirty="0"/>
              <a:t>things that have a </a:t>
            </a:r>
            <a:r>
              <a:rPr lang="en-GB" sz="2400" dirty="0">
                <a:solidFill>
                  <a:srgbClr val="92D050"/>
                </a:solidFill>
              </a:rPr>
              <a:t>negative value</a:t>
            </a:r>
            <a:r>
              <a:rPr lang="en-GB" sz="2400" dirty="0"/>
              <a:t>, usually relating to </a:t>
            </a:r>
            <a:r>
              <a:rPr lang="en-GB" sz="2400" dirty="0">
                <a:solidFill>
                  <a:srgbClr val="92D050"/>
                </a:solidFill>
              </a:rPr>
              <a:t>debt or money owed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rgbClr val="7030A0"/>
                </a:solidFill>
              </a:rPr>
              <a:t>Equity</a:t>
            </a:r>
            <a:r>
              <a:rPr lang="en-GB" sz="2400" dirty="0"/>
              <a:t>: difference between assets and liabilities. It represents the </a:t>
            </a:r>
            <a:r>
              <a:rPr lang="en-GB" sz="2400" dirty="0">
                <a:solidFill>
                  <a:srgbClr val="7030A0"/>
                </a:solidFill>
              </a:rPr>
              <a:t>total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7030A0"/>
                </a:solidFill>
              </a:rPr>
              <a:t>value</a:t>
            </a:r>
            <a:r>
              <a:rPr lang="en-GB" sz="2400" dirty="0"/>
              <a:t> of the business.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262619" y="2754565"/>
            <a:ext cx="1516294" cy="1174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006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5084"/>
          </a:xfrm>
        </p:spPr>
        <p:txBody>
          <a:bodyPr>
            <a:normAutofit fontScale="90000"/>
          </a:bodyPr>
          <a:lstStyle/>
          <a:p>
            <a:r>
              <a:rPr lang="en-US" dirty="0"/>
              <a:t>The Accounting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30" y="850209"/>
            <a:ext cx="9874135" cy="51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838869" y="150709"/>
            <a:ext cx="5845131" cy="3191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296282" y="1741828"/>
            <a:ext cx="5251078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Equity = Assets – Liabilities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/>
              <a:t>When you take the assets (good things in the business) minus liabilities (bad things in the business), what is left over is the equity. 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B0F0"/>
                </a:solidFill>
              </a:rPr>
              <a:t>The bigger the equity, the better. </a:t>
            </a:r>
            <a:r>
              <a:rPr lang="en-US" sz="2400" dirty="0"/>
              <a:t>This means the business has far more good things (assets) than bad things (liabilities).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5691" y="171269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" action="ppaction://noaction"/>
              </a:rPr>
              <a:t>Assets, Liabilities, Equity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641" y="3491303"/>
            <a:ext cx="1707381" cy="762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5761" y="3535420"/>
            <a:ext cx="4542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Note: When you buy a share in a company, you are said to own a piece of the equity of the business. It is therefore sometimes called Shareholder’s Equity – the value of the business from the owner’s perspective.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26" y="5012748"/>
            <a:ext cx="3103538" cy="1656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8051" y="5288340"/>
            <a:ext cx="525107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>
                <a:solidFill>
                  <a:srgbClr val="FF0000"/>
                </a:solidFill>
              </a:rPr>
              <a:t>Equity = assets – liabilities</a:t>
            </a:r>
          </a:p>
          <a:p>
            <a:r>
              <a:rPr lang="en-AU" sz="1600" dirty="0">
                <a:solidFill>
                  <a:srgbClr val="FF0000"/>
                </a:solidFill>
              </a:rPr>
              <a:t>The value of the company.</a:t>
            </a:r>
          </a:p>
          <a:p>
            <a:r>
              <a:rPr lang="en-AU" sz="1600" dirty="0">
                <a:solidFill>
                  <a:srgbClr val="FF0000"/>
                </a:solidFill>
              </a:rPr>
              <a:t>Businesses want it to be as big as possible! </a:t>
            </a:r>
          </a:p>
          <a:p>
            <a:r>
              <a:rPr lang="en-AU" sz="1600" dirty="0">
                <a:solidFill>
                  <a:srgbClr val="FF0000"/>
                </a:solidFill>
              </a:rPr>
              <a:t>(When you buy a stock/share it means you are a part owner of the equity of the company.)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52" y="5033308"/>
            <a:ext cx="1818774" cy="1357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601" y="321306"/>
            <a:ext cx="2356465" cy="1557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871" y="278582"/>
            <a:ext cx="1739266" cy="1591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4993" y="289687"/>
            <a:ext cx="808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b="1" dirty="0"/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3475" y="1677867"/>
            <a:ext cx="808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b="1" dirty="0"/>
              <a:t>=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619" y="2215743"/>
            <a:ext cx="2524467" cy="1031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19516" y="1859347"/>
            <a:ext cx="15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Assets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3871" y="1785437"/>
            <a:ext cx="15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Liabilities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56780" y="2703809"/>
            <a:ext cx="15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Equity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282" y="278582"/>
            <a:ext cx="3149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15638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" y="163195"/>
            <a:ext cx="2915920" cy="1662430"/>
          </a:xfrm>
        </p:spPr>
        <p:txBody>
          <a:bodyPr>
            <a:normAutofit fontScale="90000"/>
          </a:bodyPr>
          <a:lstStyle/>
          <a:p>
            <a:r>
              <a:rPr lang="en-US" dirty="0"/>
              <a:t>Rearranged Accounting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3759199"/>
            <a:ext cx="10236200" cy="2417763"/>
          </a:xfrm>
        </p:spPr>
        <p:txBody>
          <a:bodyPr/>
          <a:lstStyle/>
          <a:p>
            <a:r>
              <a:rPr lang="en-US" dirty="0"/>
              <a:t>Therefore,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40" y="3525378"/>
            <a:ext cx="6347777" cy="3129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40" y="0"/>
            <a:ext cx="6370320" cy="33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2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79" y="1128084"/>
            <a:ext cx="10277475" cy="506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78437" y="1360044"/>
            <a:ext cx="7396843" cy="4555672"/>
          </a:xfrm>
          <a:custGeom>
            <a:avLst/>
            <a:gdLst>
              <a:gd name="connsiteX0" fmla="*/ 7004957 w 7396843"/>
              <a:gd name="connsiteY0" fmla="*/ 179614 h 4555672"/>
              <a:gd name="connsiteX1" fmla="*/ 6041571 w 7396843"/>
              <a:gd name="connsiteY1" fmla="*/ 146957 h 4555672"/>
              <a:gd name="connsiteX2" fmla="*/ 5845628 w 7396843"/>
              <a:gd name="connsiteY2" fmla="*/ 130629 h 4555672"/>
              <a:gd name="connsiteX3" fmla="*/ 5225143 w 7396843"/>
              <a:gd name="connsiteY3" fmla="*/ 32657 h 4555672"/>
              <a:gd name="connsiteX4" fmla="*/ 5012871 w 7396843"/>
              <a:gd name="connsiteY4" fmla="*/ 0 h 4555672"/>
              <a:gd name="connsiteX5" fmla="*/ 2841171 w 7396843"/>
              <a:gd name="connsiteY5" fmla="*/ 16329 h 4555672"/>
              <a:gd name="connsiteX6" fmla="*/ 2743200 w 7396843"/>
              <a:gd name="connsiteY6" fmla="*/ 48986 h 4555672"/>
              <a:gd name="connsiteX7" fmla="*/ 2661557 w 7396843"/>
              <a:gd name="connsiteY7" fmla="*/ 65314 h 4555672"/>
              <a:gd name="connsiteX8" fmla="*/ 2628900 w 7396843"/>
              <a:gd name="connsiteY8" fmla="*/ 97972 h 4555672"/>
              <a:gd name="connsiteX9" fmla="*/ 2465614 w 7396843"/>
              <a:gd name="connsiteY9" fmla="*/ 130629 h 4555672"/>
              <a:gd name="connsiteX10" fmla="*/ 2383971 w 7396843"/>
              <a:gd name="connsiteY10" fmla="*/ 179614 h 4555672"/>
              <a:gd name="connsiteX11" fmla="*/ 2334986 w 7396843"/>
              <a:gd name="connsiteY11" fmla="*/ 195943 h 4555672"/>
              <a:gd name="connsiteX12" fmla="*/ 2204357 w 7396843"/>
              <a:gd name="connsiteY12" fmla="*/ 261257 h 4555672"/>
              <a:gd name="connsiteX13" fmla="*/ 2073728 w 7396843"/>
              <a:gd name="connsiteY13" fmla="*/ 342900 h 4555672"/>
              <a:gd name="connsiteX14" fmla="*/ 2024743 w 7396843"/>
              <a:gd name="connsiteY14" fmla="*/ 375557 h 4555672"/>
              <a:gd name="connsiteX15" fmla="*/ 1959428 w 7396843"/>
              <a:gd name="connsiteY15" fmla="*/ 408214 h 4555672"/>
              <a:gd name="connsiteX16" fmla="*/ 1910443 w 7396843"/>
              <a:gd name="connsiteY16" fmla="*/ 440872 h 4555672"/>
              <a:gd name="connsiteX17" fmla="*/ 1861457 w 7396843"/>
              <a:gd name="connsiteY17" fmla="*/ 457200 h 4555672"/>
              <a:gd name="connsiteX18" fmla="*/ 1730828 w 7396843"/>
              <a:gd name="connsiteY18" fmla="*/ 522514 h 4555672"/>
              <a:gd name="connsiteX19" fmla="*/ 1632857 w 7396843"/>
              <a:gd name="connsiteY19" fmla="*/ 571500 h 4555672"/>
              <a:gd name="connsiteX20" fmla="*/ 1534886 w 7396843"/>
              <a:gd name="connsiteY20" fmla="*/ 653143 h 4555672"/>
              <a:gd name="connsiteX21" fmla="*/ 1485900 w 7396843"/>
              <a:gd name="connsiteY21" fmla="*/ 669472 h 4555672"/>
              <a:gd name="connsiteX22" fmla="*/ 1404257 w 7396843"/>
              <a:gd name="connsiteY22" fmla="*/ 718457 h 4555672"/>
              <a:gd name="connsiteX23" fmla="*/ 1273628 w 7396843"/>
              <a:gd name="connsiteY23" fmla="*/ 751114 h 4555672"/>
              <a:gd name="connsiteX24" fmla="*/ 1126671 w 7396843"/>
              <a:gd name="connsiteY24" fmla="*/ 816429 h 4555672"/>
              <a:gd name="connsiteX25" fmla="*/ 1012371 w 7396843"/>
              <a:gd name="connsiteY25" fmla="*/ 881743 h 4555672"/>
              <a:gd name="connsiteX26" fmla="*/ 865414 w 7396843"/>
              <a:gd name="connsiteY26" fmla="*/ 930729 h 4555672"/>
              <a:gd name="connsiteX27" fmla="*/ 816428 w 7396843"/>
              <a:gd name="connsiteY27" fmla="*/ 979714 h 4555672"/>
              <a:gd name="connsiteX28" fmla="*/ 702128 w 7396843"/>
              <a:gd name="connsiteY28" fmla="*/ 1045029 h 4555672"/>
              <a:gd name="connsiteX29" fmla="*/ 571500 w 7396843"/>
              <a:gd name="connsiteY29" fmla="*/ 1126672 h 4555672"/>
              <a:gd name="connsiteX30" fmla="*/ 538843 w 7396843"/>
              <a:gd name="connsiteY30" fmla="*/ 1175657 h 4555672"/>
              <a:gd name="connsiteX31" fmla="*/ 440871 w 7396843"/>
              <a:gd name="connsiteY31" fmla="*/ 1273629 h 4555672"/>
              <a:gd name="connsiteX32" fmla="*/ 391886 w 7396843"/>
              <a:gd name="connsiteY32" fmla="*/ 1338943 h 4555672"/>
              <a:gd name="connsiteX33" fmla="*/ 359228 w 7396843"/>
              <a:gd name="connsiteY33" fmla="*/ 1371600 h 4555672"/>
              <a:gd name="connsiteX34" fmla="*/ 244928 w 7396843"/>
              <a:gd name="connsiteY34" fmla="*/ 1518557 h 4555672"/>
              <a:gd name="connsiteX35" fmla="*/ 163286 w 7396843"/>
              <a:gd name="connsiteY35" fmla="*/ 1632857 h 4555672"/>
              <a:gd name="connsiteX36" fmla="*/ 114300 w 7396843"/>
              <a:gd name="connsiteY36" fmla="*/ 1747157 h 4555672"/>
              <a:gd name="connsiteX37" fmla="*/ 97971 w 7396843"/>
              <a:gd name="connsiteY37" fmla="*/ 1796143 h 4555672"/>
              <a:gd name="connsiteX38" fmla="*/ 65314 w 7396843"/>
              <a:gd name="connsiteY38" fmla="*/ 1861457 h 4555672"/>
              <a:gd name="connsiteX39" fmla="*/ 48986 w 7396843"/>
              <a:gd name="connsiteY39" fmla="*/ 1910443 h 4555672"/>
              <a:gd name="connsiteX40" fmla="*/ 0 w 7396843"/>
              <a:gd name="connsiteY40" fmla="*/ 2057400 h 4555672"/>
              <a:gd name="connsiteX41" fmla="*/ 16328 w 7396843"/>
              <a:gd name="connsiteY41" fmla="*/ 3037114 h 4555672"/>
              <a:gd name="connsiteX42" fmla="*/ 32657 w 7396843"/>
              <a:gd name="connsiteY42" fmla="*/ 3102429 h 4555672"/>
              <a:gd name="connsiteX43" fmla="*/ 48986 w 7396843"/>
              <a:gd name="connsiteY43" fmla="*/ 3184072 h 4555672"/>
              <a:gd name="connsiteX44" fmla="*/ 65314 w 7396843"/>
              <a:gd name="connsiteY44" fmla="*/ 3249386 h 4555672"/>
              <a:gd name="connsiteX45" fmla="*/ 130628 w 7396843"/>
              <a:gd name="connsiteY45" fmla="*/ 3412672 h 4555672"/>
              <a:gd name="connsiteX46" fmla="*/ 179614 w 7396843"/>
              <a:gd name="connsiteY46" fmla="*/ 3559629 h 4555672"/>
              <a:gd name="connsiteX47" fmla="*/ 228600 w 7396843"/>
              <a:gd name="connsiteY47" fmla="*/ 3673929 h 4555672"/>
              <a:gd name="connsiteX48" fmla="*/ 277586 w 7396843"/>
              <a:gd name="connsiteY48" fmla="*/ 3837214 h 4555672"/>
              <a:gd name="connsiteX49" fmla="*/ 310243 w 7396843"/>
              <a:gd name="connsiteY49" fmla="*/ 3869872 h 4555672"/>
              <a:gd name="connsiteX50" fmla="*/ 359228 w 7396843"/>
              <a:gd name="connsiteY50" fmla="*/ 3967843 h 4555672"/>
              <a:gd name="connsiteX51" fmla="*/ 375557 w 7396843"/>
              <a:gd name="connsiteY51" fmla="*/ 4016829 h 4555672"/>
              <a:gd name="connsiteX52" fmla="*/ 424543 w 7396843"/>
              <a:gd name="connsiteY52" fmla="*/ 4082143 h 4555672"/>
              <a:gd name="connsiteX53" fmla="*/ 457200 w 7396843"/>
              <a:gd name="connsiteY53" fmla="*/ 4147457 h 4555672"/>
              <a:gd name="connsiteX54" fmla="*/ 555171 w 7396843"/>
              <a:gd name="connsiteY54" fmla="*/ 4245429 h 4555672"/>
              <a:gd name="connsiteX55" fmla="*/ 620486 w 7396843"/>
              <a:gd name="connsiteY55" fmla="*/ 4310743 h 4555672"/>
              <a:gd name="connsiteX56" fmla="*/ 718457 w 7396843"/>
              <a:gd name="connsiteY56" fmla="*/ 4359729 h 4555672"/>
              <a:gd name="connsiteX57" fmla="*/ 783771 w 7396843"/>
              <a:gd name="connsiteY57" fmla="*/ 4392386 h 4555672"/>
              <a:gd name="connsiteX58" fmla="*/ 832757 w 7396843"/>
              <a:gd name="connsiteY58" fmla="*/ 4425043 h 4555672"/>
              <a:gd name="connsiteX59" fmla="*/ 947057 w 7396843"/>
              <a:gd name="connsiteY59" fmla="*/ 4457700 h 4555672"/>
              <a:gd name="connsiteX60" fmla="*/ 1110343 w 7396843"/>
              <a:gd name="connsiteY60" fmla="*/ 4506686 h 4555672"/>
              <a:gd name="connsiteX61" fmla="*/ 1224643 w 7396843"/>
              <a:gd name="connsiteY61" fmla="*/ 4523014 h 4555672"/>
              <a:gd name="connsiteX62" fmla="*/ 1355271 w 7396843"/>
              <a:gd name="connsiteY62" fmla="*/ 4555672 h 4555672"/>
              <a:gd name="connsiteX63" fmla="*/ 2857500 w 7396843"/>
              <a:gd name="connsiteY63" fmla="*/ 4539343 h 4555672"/>
              <a:gd name="connsiteX64" fmla="*/ 3069771 w 7396843"/>
              <a:gd name="connsiteY64" fmla="*/ 4490357 h 4555672"/>
              <a:gd name="connsiteX65" fmla="*/ 3265714 w 7396843"/>
              <a:gd name="connsiteY65" fmla="*/ 4457700 h 4555672"/>
              <a:gd name="connsiteX66" fmla="*/ 3363686 w 7396843"/>
              <a:gd name="connsiteY66" fmla="*/ 4441372 h 4555672"/>
              <a:gd name="connsiteX67" fmla="*/ 3429000 w 7396843"/>
              <a:gd name="connsiteY67" fmla="*/ 4425043 h 4555672"/>
              <a:gd name="connsiteX68" fmla="*/ 3902528 w 7396843"/>
              <a:gd name="connsiteY68" fmla="*/ 4392386 h 4555672"/>
              <a:gd name="connsiteX69" fmla="*/ 4049486 w 7396843"/>
              <a:gd name="connsiteY69" fmla="*/ 4359729 h 4555672"/>
              <a:gd name="connsiteX70" fmla="*/ 4261757 w 7396843"/>
              <a:gd name="connsiteY70" fmla="*/ 4327072 h 4555672"/>
              <a:gd name="connsiteX71" fmla="*/ 4392386 w 7396843"/>
              <a:gd name="connsiteY71" fmla="*/ 4294414 h 4555672"/>
              <a:gd name="connsiteX72" fmla="*/ 4441371 w 7396843"/>
              <a:gd name="connsiteY72" fmla="*/ 4278086 h 4555672"/>
              <a:gd name="connsiteX73" fmla="*/ 4604657 w 7396843"/>
              <a:gd name="connsiteY73" fmla="*/ 4261757 h 4555672"/>
              <a:gd name="connsiteX74" fmla="*/ 4865914 w 7396843"/>
              <a:gd name="connsiteY74" fmla="*/ 4229100 h 4555672"/>
              <a:gd name="connsiteX75" fmla="*/ 5943600 w 7396843"/>
              <a:gd name="connsiteY75" fmla="*/ 4212772 h 4555672"/>
              <a:gd name="connsiteX76" fmla="*/ 6025243 w 7396843"/>
              <a:gd name="connsiteY76" fmla="*/ 4196443 h 4555672"/>
              <a:gd name="connsiteX77" fmla="*/ 6074228 w 7396843"/>
              <a:gd name="connsiteY77" fmla="*/ 4180114 h 4555672"/>
              <a:gd name="connsiteX78" fmla="*/ 6155871 w 7396843"/>
              <a:gd name="connsiteY78" fmla="*/ 4163786 h 4555672"/>
              <a:gd name="connsiteX79" fmla="*/ 6270171 w 7396843"/>
              <a:gd name="connsiteY79" fmla="*/ 4131129 h 4555672"/>
              <a:gd name="connsiteX80" fmla="*/ 6335486 w 7396843"/>
              <a:gd name="connsiteY80" fmla="*/ 4098472 h 4555672"/>
              <a:gd name="connsiteX81" fmla="*/ 6433457 w 7396843"/>
              <a:gd name="connsiteY81" fmla="*/ 4033157 h 4555672"/>
              <a:gd name="connsiteX82" fmla="*/ 6564086 w 7396843"/>
              <a:gd name="connsiteY82" fmla="*/ 4000500 h 4555672"/>
              <a:gd name="connsiteX83" fmla="*/ 6629400 w 7396843"/>
              <a:gd name="connsiteY83" fmla="*/ 3967843 h 4555672"/>
              <a:gd name="connsiteX84" fmla="*/ 6727371 w 7396843"/>
              <a:gd name="connsiteY84" fmla="*/ 3902529 h 4555672"/>
              <a:gd name="connsiteX85" fmla="*/ 6776357 w 7396843"/>
              <a:gd name="connsiteY85" fmla="*/ 3853543 h 4555672"/>
              <a:gd name="connsiteX86" fmla="*/ 6809014 w 7396843"/>
              <a:gd name="connsiteY86" fmla="*/ 3804557 h 4555672"/>
              <a:gd name="connsiteX87" fmla="*/ 6858000 w 7396843"/>
              <a:gd name="connsiteY87" fmla="*/ 3771900 h 4555672"/>
              <a:gd name="connsiteX88" fmla="*/ 6906986 w 7396843"/>
              <a:gd name="connsiteY88" fmla="*/ 3690257 h 4555672"/>
              <a:gd name="connsiteX89" fmla="*/ 6988628 w 7396843"/>
              <a:gd name="connsiteY89" fmla="*/ 3543300 h 4555672"/>
              <a:gd name="connsiteX90" fmla="*/ 7053943 w 7396843"/>
              <a:gd name="connsiteY90" fmla="*/ 3314700 h 4555672"/>
              <a:gd name="connsiteX91" fmla="*/ 7070271 w 7396843"/>
              <a:gd name="connsiteY91" fmla="*/ 3265714 h 4555672"/>
              <a:gd name="connsiteX92" fmla="*/ 7119257 w 7396843"/>
              <a:gd name="connsiteY92" fmla="*/ 3135086 h 4555672"/>
              <a:gd name="connsiteX93" fmla="*/ 7168243 w 7396843"/>
              <a:gd name="connsiteY93" fmla="*/ 2922814 h 4555672"/>
              <a:gd name="connsiteX94" fmla="*/ 7200900 w 7396843"/>
              <a:gd name="connsiteY94" fmla="*/ 2792186 h 4555672"/>
              <a:gd name="connsiteX95" fmla="*/ 7249886 w 7396843"/>
              <a:gd name="connsiteY95" fmla="*/ 2710543 h 4555672"/>
              <a:gd name="connsiteX96" fmla="*/ 7266214 w 7396843"/>
              <a:gd name="connsiteY96" fmla="*/ 2628900 h 4555672"/>
              <a:gd name="connsiteX97" fmla="*/ 7331528 w 7396843"/>
              <a:gd name="connsiteY97" fmla="*/ 2367643 h 4555672"/>
              <a:gd name="connsiteX98" fmla="*/ 7347857 w 7396843"/>
              <a:gd name="connsiteY98" fmla="*/ 2237014 h 4555672"/>
              <a:gd name="connsiteX99" fmla="*/ 7396843 w 7396843"/>
              <a:gd name="connsiteY99" fmla="*/ 1943100 h 4555672"/>
              <a:gd name="connsiteX100" fmla="*/ 7380514 w 7396843"/>
              <a:gd name="connsiteY100" fmla="*/ 1208314 h 4555672"/>
              <a:gd name="connsiteX101" fmla="*/ 7364186 w 7396843"/>
              <a:gd name="connsiteY101" fmla="*/ 1126672 h 4555672"/>
              <a:gd name="connsiteX102" fmla="*/ 7347857 w 7396843"/>
              <a:gd name="connsiteY102" fmla="*/ 996043 h 4555672"/>
              <a:gd name="connsiteX103" fmla="*/ 7331528 w 7396843"/>
              <a:gd name="connsiteY103" fmla="*/ 947057 h 4555672"/>
              <a:gd name="connsiteX104" fmla="*/ 7315200 w 7396843"/>
              <a:gd name="connsiteY104" fmla="*/ 881743 h 4555672"/>
              <a:gd name="connsiteX105" fmla="*/ 7266214 w 7396843"/>
              <a:gd name="connsiteY105" fmla="*/ 685800 h 4555672"/>
              <a:gd name="connsiteX106" fmla="*/ 7266214 w 7396843"/>
              <a:gd name="connsiteY106" fmla="*/ 685800 h 4555672"/>
              <a:gd name="connsiteX107" fmla="*/ 7249886 w 7396843"/>
              <a:gd name="connsiteY107" fmla="*/ 620486 h 4555672"/>
              <a:gd name="connsiteX108" fmla="*/ 7217228 w 7396843"/>
              <a:gd name="connsiteY108" fmla="*/ 587829 h 4555672"/>
              <a:gd name="connsiteX109" fmla="*/ 7184571 w 7396843"/>
              <a:gd name="connsiteY109" fmla="*/ 538843 h 4555672"/>
              <a:gd name="connsiteX110" fmla="*/ 7102928 w 7396843"/>
              <a:gd name="connsiteY110" fmla="*/ 457200 h 4555672"/>
              <a:gd name="connsiteX111" fmla="*/ 7021286 w 7396843"/>
              <a:gd name="connsiteY111" fmla="*/ 375557 h 4555672"/>
              <a:gd name="connsiteX112" fmla="*/ 6988628 w 7396843"/>
              <a:gd name="connsiteY112" fmla="*/ 342900 h 4555672"/>
              <a:gd name="connsiteX113" fmla="*/ 6923314 w 7396843"/>
              <a:gd name="connsiteY113" fmla="*/ 326572 h 4555672"/>
              <a:gd name="connsiteX114" fmla="*/ 6792686 w 7396843"/>
              <a:gd name="connsiteY114" fmla="*/ 261257 h 4555672"/>
              <a:gd name="connsiteX115" fmla="*/ 6743700 w 7396843"/>
              <a:gd name="connsiteY115" fmla="*/ 244929 h 4555672"/>
              <a:gd name="connsiteX116" fmla="*/ 6694714 w 7396843"/>
              <a:gd name="connsiteY116" fmla="*/ 212272 h 4555672"/>
              <a:gd name="connsiteX117" fmla="*/ 6662057 w 7396843"/>
              <a:gd name="connsiteY117" fmla="*/ 179614 h 4555672"/>
              <a:gd name="connsiteX118" fmla="*/ 6629400 w 7396843"/>
              <a:gd name="connsiteY118" fmla="*/ 179614 h 455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396843" h="4555672">
                <a:moveTo>
                  <a:pt x="7004957" y="179614"/>
                </a:moveTo>
                <a:cubicBezTo>
                  <a:pt x="6613359" y="114350"/>
                  <a:pt x="7018774" y="177025"/>
                  <a:pt x="6041571" y="146957"/>
                </a:cubicBezTo>
                <a:cubicBezTo>
                  <a:pt x="5976061" y="144941"/>
                  <a:pt x="5910942" y="136072"/>
                  <a:pt x="5845628" y="130629"/>
                </a:cubicBezTo>
                <a:lnTo>
                  <a:pt x="5225143" y="32657"/>
                </a:lnTo>
                <a:lnTo>
                  <a:pt x="5012871" y="0"/>
                </a:lnTo>
                <a:lnTo>
                  <a:pt x="2841171" y="16329"/>
                </a:lnTo>
                <a:cubicBezTo>
                  <a:pt x="2806756" y="17072"/>
                  <a:pt x="2776955" y="42235"/>
                  <a:pt x="2743200" y="48986"/>
                </a:cubicBezTo>
                <a:lnTo>
                  <a:pt x="2661557" y="65314"/>
                </a:lnTo>
                <a:cubicBezTo>
                  <a:pt x="2650671" y="76200"/>
                  <a:pt x="2643505" y="93104"/>
                  <a:pt x="2628900" y="97972"/>
                </a:cubicBezTo>
                <a:cubicBezTo>
                  <a:pt x="2576242" y="115525"/>
                  <a:pt x="2465614" y="130629"/>
                  <a:pt x="2465614" y="130629"/>
                </a:cubicBezTo>
                <a:cubicBezTo>
                  <a:pt x="2438400" y="146957"/>
                  <a:pt x="2412357" y="165421"/>
                  <a:pt x="2383971" y="179614"/>
                </a:cubicBezTo>
                <a:cubicBezTo>
                  <a:pt x="2368576" y="187311"/>
                  <a:pt x="2350381" y="188246"/>
                  <a:pt x="2334986" y="195943"/>
                </a:cubicBezTo>
                <a:cubicBezTo>
                  <a:pt x="2180753" y="273061"/>
                  <a:pt x="2314815" y="224439"/>
                  <a:pt x="2204357" y="261257"/>
                </a:cubicBezTo>
                <a:cubicBezTo>
                  <a:pt x="2160814" y="288471"/>
                  <a:pt x="2116452" y="314417"/>
                  <a:pt x="2073728" y="342900"/>
                </a:cubicBezTo>
                <a:cubicBezTo>
                  <a:pt x="2057400" y="353786"/>
                  <a:pt x="2041782" y="365821"/>
                  <a:pt x="2024743" y="375557"/>
                </a:cubicBezTo>
                <a:cubicBezTo>
                  <a:pt x="2003609" y="387634"/>
                  <a:pt x="1980562" y="396137"/>
                  <a:pt x="1959428" y="408214"/>
                </a:cubicBezTo>
                <a:cubicBezTo>
                  <a:pt x="1942389" y="417951"/>
                  <a:pt x="1927996" y="432096"/>
                  <a:pt x="1910443" y="440872"/>
                </a:cubicBezTo>
                <a:cubicBezTo>
                  <a:pt x="1895048" y="448569"/>
                  <a:pt x="1877126" y="450078"/>
                  <a:pt x="1861457" y="457200"/>
                </a:cubicBezTo>
                <a:cubicBezTo>
                  <a:pt x="1817138" y="477345"/>
                  <a:pt x="1771334" y="495509"/>
                  <a:pt x="1730828" y="522514"/>
                </a:cubicBezTo>
                <a:cubicBezTo>
                  <a:pt x="1667522" y="564720"/>
                  <a:pt x="1700460" y="548966"/>
                  <a:pt x="1632857" y="571500"/>
                </a:cubicBezTo>
                <a:cubicBezTo>
                  <a:pt x="1596745" y="607612"/>
                  <a:pt x="1580351" y="630410"/>
                  <a:pt x="1534886" y="653143"/>
                </a:cubicBezTo>
                <a:cubicBezTo>
                  <a:pt x="1519491" y="660840"/>
                  <a:pt x="1501295" y="661775"/>
                  <a:pt x="1485900" y="669472"/>
                </a:cubicBezTo>
                <a:cubicBezTo>
                  <a:pt x="1457514" y="683665"/>
                  <a:pt x="1432643" y="704264"/>
                  <a:pt x="1404257" y="718457"/>
                </a:cubicBezTo>
                <a:cubicBezTo>
                  <a:pt x="1370781" y="735195"/>
                  <a:pt x="1304687" y="744902"/>
                  <a:pt x="1273628" y="751114"/>
                </a:cubicBezTo>
                <a:cubicBezTo>
                  <a:pt x="1206811" y="817933"/>
                  <a:pt x="1271581" y="763734"/>
                  <a:pt x="1126671" y="816429"/>
                </a:cubicBezTo>
                <a:cubicBezTo>
                  <a:pt x="1021709" y="854597"/>
                  <a:pt x="1099424" y="838217"/>
                  <a:pt x="1012371" y="881743"/>
                </a:cubicBezTo>
                <a:cubicBezTo>
                  <a:pt x="950885" y="912486"/>
                  <a:pt x="927778" y="915138"/>
                  <a:pt x="865414" y="930729"/>
                </a:cubicBezTo>
                <a:cubicBezTo>
                  <a:pt x="849085" y="947057"/>
                  <a:pt x="834168" y="964931"/>
                  <a:pt x="816428" y="979714"/>
                </a:cubicBezTo>
                <a:cubicBezTo>
                  <a:pt x="775364" y="1013934"/>
                  <a:pt x="750050" y="1018406"/>
                  <a:pt x="702128" y="1045029"/>
                </a:cubicBezTo>
                <a:cubicBezTo>
                  <a:pt x="643042" y="1077854"/>
                  <a:pt x="622539" y="1092645"/>
                  <a:pt x="571500" y="1126672"/>
                </a:cubicBezTo>
                <a:cubicBezTo>
                  <a:pt x="560614" y="1143000"/>
                  <a:pt x="551881" y="1160990"/>
                  <a:pt x="538843" y="1175657"/>
                </a:cubicBezTo>
                <a:cubicBezTo>
                  <a:pt x="508160" y="1210176"/>
                  <a:pt x="468581" y="1236681"/>
                  <a:pt x="440871" y="1273629"/>
                </a:cubicBezTo>
                <a:cubicBezTo>
                  <a:pt x="424543" y="1295400"/>
                  <a:pt x="409308" y="1318037"/>
                  <a:pt x="391886" y="1338943"/>
                </a:cubicBezTo>
                <a:cubicBezTo>
                  <a:pt x="382030" y="1350770"/>
                  <a:pt x="368977" y="1359685"/>
                  <a:pt x="359228" y="1371600"/>
                </a:cubicBezTo>
                <a:cubicBezTo>
                  <a:pt x="319930" y="1419630"/>
                  <a:pt x="282765" y="1469368"/>
                  <a:pt x="244928" y="1518557"/>
                </a:cubicBezTo>
                <a:cubicBezTo>
                  <a:pt x="194304" y="1584369"/>
                  <a:pt x="203730" y="1572191"/>
                  <a:pt x="163286" y="1632857"/>
                </a:cubicBezTo>
                <a:cubicBezTo>
                  <a:pt x="129302" y="1768791"/>
                  <a:pt x="170682" y="1634394"/>
                  <a:pt x="114300" y="1747157"/>
                </a:cubicBezTo>
                <a:cubicBezTo>
                  <a:pt x="106603" y="1762552"/>
                  <a:pt x="104751" y="1780323"/>
                  <a:pt x="97971" y="1796143"/>
                </a:cubicBezTo>
                <a:cubicBezTo>
                  <a:pt x="88383" y="1818516"/>
                  <a:pt x="74902" y="1839084"/>
                  <a:pt x="65314" y="1861457"/>
                </a:cubicBezTo>
                <a:cubicBezTo>
                  <a:pt x="58534" y="1877277"/>
                  <a:pt x="55029" y="1894327"/>
                  <a:pt x="48986" y="1910443"/>
                </a:cubicBezTo>
                <a:cubicBezTo>
                  <a:pt x="2868" y="2033424"/>
                  <a:pt x="27361" y="1947954"/>
                  <a:pt x="0" y="2057400"/>
                </a:cubicBezTo>
                <a:cubicBezTo>
                  <a:pt x="5443" y="2383971"/>
                  <a:pt x="6126" y="2710657"/>
                  <a:pt x="16328" y="3037114"/>
                </a:cubicBezTo>
                <a:cubicBezTo>
                  <a:pt x="17029" y="3059545"/>
                  <a:pt x="27789" y="3080522"/>
                  <a:pt x="32657" y="3102429"/>
                </a:cubicBezTo>
                <a:cubicBezTo>
                  <a:pt x="38678" y="3129521"/>
                  <a:pt x="42965" y="3156980"/>
                  <a:pt x="48986" y="3184072"/>
                </a:cubicBezTo>
                <a:cubicBezTo>
                  <a:pt x="53854" y="3205979"/>
                  <a:pt x="57766" y="3228252"/>
                  <a:pt x="65314" y="3249386"/>
                </a:cubicBezTo>
                <a:cubicBezTo>
                  <a:pt x="85030" y="3304592"/>
                  <a:pt x="116410" y="3355801"/>
                  <a:pt x="130628" y="3412672"/>
                </a:cubicBezTo>
                <a:cubicBezTo>
                  <a:pt x="149582" y="3488486"/>
                  <a:pt x="144479" y="3480575"/>
                  <a:pt x="179614" y="3559629"/>
                </a:cubicBezTo>
                <a:cubicBezTo>
                  <a:pt x="233422" y="3680696"/>
                  <a:pt x="195061" y="3573313"/>
                  <a:pt x="228600" y="3673929"/>
                </a:cubicBezTo>
                <a:cubicBezTo>
                  <a:pt x="241757" y="3752876"/>
                  <a:pt x="235395" y="3773927"/>
                  <a:pt x="277586" y="3837214"/>
                </a:cubicBezTo>
                <a:cubicBezTo>
                  <a:pt x="286126" y="3850023"/>
                  <a:pt x="299357" y="3858986"/>
                  <a:pt x="310243" y="3869872"/>
                </a:cubicBezTo>
                <a:cubicBezTo>
                  <a:pt x="351282" y="3992993"/>
                  <a:pt x="295924" y="3841234"/>
                  <a:pt x="359228" y="3967843"/>
                </a:cubicBezTo>
                <a:cubicBezTo>
                  <a:pt x="366925" y="3983238"/>
                  <a:pt x="367017" y="4001885"/>
                  <a:pt x="375557" y="4016829"/>
                </a:cubicBezTo>
                <a:cubicBezTo>
                  <a:pt x="389059" y="4040458"/>
                  <a:pt x="410119" y="4059065"/>
                  <a:pt x="424543" y="4082143"/>
                </a:cubicBezTo>
                <a:cubicBezTo>
                  <a:pt x="437444" y="4102784"/>
                  <a:pt x="441994" y="4128450"/>
                  <a:pt x="457200" y="4147457"/>
                </a:cubicBezTo>
                <a:cubicBezTo>
                  <a:pt x="486051" y="4183521"/>
                  <a:pt x="522514" y="4212772"/>
                  <a:pt x="555171" y="4245429"/>
                </a:cubicBezTo>
                <a:cubicBezTo>
                  <a:pt x="576943" y="4267201"/>
                  <a:pt x="591277" y="4301006"/>
                  <a:pt x="620486" y="4310743"/>
                </a:cubicBezTo>
                <a:cubicBezTo>
                  <a:pt x="710298" y="4340682"/>
                  <a:pt x="629827" y="4309083"/>
                  <a:pt x="718457" y="4359729"/>
                </a:cubicBezTo>
                <a:cubicBezTo>
                  <a:pt x="739591" y="4371806"/>
                  <a:pt x="762637" y="4380309"/>
                  <a:pt x="783771" y="4392386"/>
                </a:cubicBezTo>
                <a:cubicBezTo>
                  <a:pt x="800810" y="4402122"/>
                  <a:pt x="815204" y="4416267"/>
                  <a:pt x="832757" y="4425043"/>
                </a:cubicBezTo>
                <a:cubicBezTo>
                  <a:pt x="860199" y="4438764"/>
                  <a:pt x="920892" y="4449851"/>
                  <a:pt x="947057" y="4457700"/>
                </a:cubicBezTo>
                <a:cubicBezTo>
                  <a:pt x="1012598" y="4477362"/>
                  <a:pt x="1046654" y="4495106"/>
                  <a:pt x="1110343" y="4506686"/>
                </a:cubicBezTo>
                <a:cubicBezTo>
                  <a:pt x="1148209" y="4513571"/>
                  <a:pt x="1186904" y="4515466"/>
                  <a:pt x="1224643" y="4523014"/>
                </a:cubicBezTo>
                <a:cubicBezTo>
                  <a:pt x="1268654" y="4531816"/>
                  <a:pt x="1355271" y="4555672"/>
                  <a:pt x="1355271" y="4555672"/>
                </a:cubicBezTo>
                <a:lnTo>
                  <a:pt x="2857500" y="4539343"/>
                </a:lnTo>
                <a:cubicBezTo>
                  <a:pt x="3201332" y="4532534"/>
                  <a:pt x="2875092" y="4539027"/>
                  <a:pt x="3069771" y="4490357"/>
                </a:cubicBezTo>
                <a:cubicBezTo>
                  <a:pt x="3134009" y="4474297"/>
                  <a:pt x="3200400" y="4468586"/>
                  <a:pt x="3265714" y="4457700"/>
                </a:cubicBezTo>
                <a:cubicBezTo>
                  <a:pt x="3298371" y="4452257"/>
                  <a:pt x="3331567" y="4449402"/>
                  <a:pt x="3363686" y="4441372"/>
                </a:cubicBezTo>
                <a:cubicBezTo>
                  <a:pt x="3385457" y="4435929"/>
                  <a:pt x="3406651" y="4427075"/>
                  <a:pt x="3429000" y="4425043"/>
                </a:cubicBezTo>
                <a:cubicBezTo>
                  <a:pt x="3586568" y="4410719"/>
                  <a:pt x="3744685" y="4403272"/>
                  <a:pt x="3902528" y="4392386"/>
                </a:cubicBezTo>
                <a:cubicBezTo>
                  <a:pt x="3997864" y="4360607"/>
                  <a:pt x="3905796" y="4388467"/>
                  <a:pt x="4049486" y="4359729"/>
                </a:cubicBezTo>
                <a:cubicBezTo>
                  <a:pt x="4226260" y="4324374"/>
                  <a:pt x="3952716" y="4361409"/>
                  <a:pt x="4261757" y="4327072"/>
                </a:cubicBezTo>
                <a:cubicBezTo>
                  <a:pt x="4373726" y="4289748"/>
                  <a:pt x="4234763" y="4333820"/>
                  <a:pt x="4392386" y="4294414"/>
                </a:cubicBezTo>
                <a:cubicBezTo>
                  <a:pt x="4409084" y="4290240"/>
                  <a:pt x="4424360" y="4280703"/>
                  <a:pt x="4441371" y="4278086"/>
                </a:cubicBezTo>
                <a:cubicBezTo>
                  <a:pt x="4495435" y="4269768"/>
                  <a:pt x="4550228" y="4267200"/>
                  <a:pt x="4604657" y="4261757"/>
                </a:cubicBezTo>
                <a:cubicBezTo>
                  <a:pt x="4714332" y="4234339"/>
                  <a:pt x="4703747" y="4233258"/>
                  <a:pt x="4865914" y="4229100"/>
                </a:cubicBezTo>
                <a:cubicBezTo>
                  <a:pt x="5225066" y="4219891"/>
                  <a:pt x="5584371" y="4218215"/>
                  <a:pt x="5943600" y="4212772"/>
                </a:cubicBezTo>
                <a:cubicBezTo>
                  <a:pt x="5970814" y="4207329"/>
                  <a:pt x="5998318" y="4203174"/>
                  <a:pt x="6025243" y="4196443"/>
                </a:cubicBezTo>
                <a:cubicBezTo>
                  <a:pt x="6041941" y="4192268"/>
                  <a:pt x="6057530" y="4184288"/>
                  <a:pt x="6074228" y="4180114"/>
                </a:cubicBezTo>
                <a:cubicBezTo>
                  <a:pt x="6101153" y="4173383"/>
                  <a:pt x="6128779" y="4169806"/>
                  <a:pt x="6155871" y="4163786"/>
                </a:cubicBezTo>
                <a:cubicBezTo>
                  <a:pt x="6184549" y="4157413"/>
                  <a:pt x="6240801" y="4143716"/>
                  <a:pt x="6270171" y="4131129"/>
                </a:cubicBezTo>
                <a:cubicBezTo>
                  <a:pt x="6292544" y="4121541"/>
                  <a:pt x="6314613" y="4110996"/>
                  <a:pt x="6335486" y="4098472"/>
                </a:cubicBezTo>
                <a:cubicBezTo>
                  <a:pt x="6369142" y="4078278"/>
                  <a:pt x="6396222" y="4045568"/>
                  <a:pt x="6433457" y="4033157"/>
                </a:cubicBezTo>
                <a:cubicBezTo>
                  <a:pt x="6508772" y="4008053"/>
                  <a:pt x="6465565" y="4020205"/>
                  <a:pt x="6564086" y="4000500"/>
                </a:cubicBezTo>
                <a:cubicBezTo>
                  <a:pt x="6585857" y="3989614"/>
                  <a:pt x="6609593" y="3981991"/>
                  <a:pt x="6629400" y="3967843"/>
                </a:cubicBezTo>
                <a:cubicBezTo>
                  <a:pt x="6736423" y="3891398"/>
                  <a:pt x="6622293" y="3937554"/>
                  <a:pt x="6727371" y="3902529"/>
                </a:cubicBezTo>
                <a:cubicBezTo>
                  <a:pt x="6743700" y="3886200"/>
                  <a:pt x="6761574" y="3871283"/>
                  <a:pt x="6776357" y="3853543"/>
                </a:cubicBezTo>
                <a:cubicBezTo>
                  <a:pt x="6788920" y="3838467"/>
                  <a:pt x="6795137" y="3818434"/>
                  <a:pt x="6809014" y="3804557"/>
                </a:cubicBezTo>
                <a:cubicBezTo>
                  <a:pt x="6822891" y="3790680"/>
                  <a:pt x="6841671" y="3782786"/>
                  <a:pt x="6858000" y="3771900"/>
                </a:cubicBezTo>
                <a:cubicBezTo>
                  <a:pt x="6891726" y="3670718"/>
                  <a:pt x="6850950" y="3768707"/>
                  <a:pt x="6906986" y="3690257"/>
                </a:cubicBezTo>
                <a:cubicBezTo>
                  <a:pt x="6924282" y="3666043"/>
                  <a:pt x="6975687" y="3576946"/>
                  <a:pt x="6988628" y="3543300"/>
                </a:cubicBezTo>
                <a:cubicBezTo>
                  <a:pt x="7065040" y="3344631"/>
                  <a:pt x="7017464" y="3460619"/>
                  <a:pt x="7053943" y="3314700"/>
                </a:cubicBezTo>
                <a:cubicBezTo>
                  <a:pt x="7058117" y="3298002"/>
                  <a:pt x="7064389" y="3281890"/>
                  <a:pt x="7070271" y="3265714"/>
                </a:cubicBezTo>
                <a:cubicBezTo>
                  <a:pt x="7086163" y="3222010"/>
                  <a:pt x="7102928" y="3178629"/>
                  <a:pt x="7119257" y="3135086"/>
                </a:cubicBezTo>
                <a:cubicBezTo>
                  <a:pt x="7145977" y="2974771"/>
                  <a:pt x="7121851" y="3096783"/>
                  <a:pt x="7168243" y="2922814"/>
                </a:cubicBezTo>
                <a:cubicBezTo>
                  <a:pt x="7179808" y="2879447"/>
                  <a:pt x="7184788" y="2834077"/>
                  <a:pt x="7200900" y="2792186"/>
                </a:cubicBezTo>
                <a:cubicBezTo>
                  <a:pt x="7212293" y="2762564"/>
                  <a:pt x="7233557" y="2737757"/>
                  <a:pt x="7249886" y="2710543"/>
                </a:cubicBezTo>
                <a:cubicBezTo>
                  <a:pt x="7255329" y="2683329"/>
                  <a:pt x="7259483" y="2655825"/>
                  <a:pt x="7266214" y="2628900"/>
                </a:cubicBezTo>
                <a:cubicBezTo>
                  <a:pt x="7303789" y="2478599"/>
                  <a:pt x="7301506" y="2537769"/>
                  <a:pt x="7331528" y="2367643"/>
                </a:cubicBezTo>
                <a:cubicBezTo>
                  <a:pt x="7339154" y="2324429"/>
                  <a:pt x="7340643" y="2280299"/>
                  <a:pt x="7347857" y="2237014"/>
                </a:cubicBezTo>
                <a:cubicBezTo>
                  <a:pt x="7409752" y="1865646"/>
                  <a:pt x="7357318" y="2259294"/>
                  <a:pt x="7396843" y="1943100"/>
                </a:cubicBezTo>
                <a:cubicBezTo>
                  <a:pt x="7391400" y="1698171"/>
                  <a:pt x="7390306" y="1453107"/>
                  <a:pt x="7380514" y="1208314"/>
                </a:cubicBezTo>
                <a:cubicBezTo>
                  <a:pt x="7379405" y="1180583"/>
                  <a:pt x="7368406" y="1154102"/>
                  <a:pt x="7364186" y="1126672"/>
                </a:cubicBezTo>
                <a:cubicBezTo>
                  <a:pt x="7357513" y="1083300"/>
                  <a:pt x="7355707" y="1039217"/>
                  <a:pt x="7347857" y="996043"/>
                </a:cubicBezTo>
                <a:cubicBezTo>
                  <a:pt x="7344778" y="979109"/>
                  <a:pt x="7336256" y="963607"/>
                  <a:pt x="7331528" y="947057"/>
                </a:cubicBezTo>
                <a:cubicBezTo>
                  <a:pt x="7325363" y="925479"/>
                  <a:pt x="7319601" y="903749"/>
                  <a:pt x="7315200" y="881743"/>
                </a:cubicBezTo>
                <a:cubicBezTo>
                  <a:pt x="7282219" y="716839"/>
                  <a:pt x="7320770" y="849469"/>
                  <a:pt x="7266214" y="685800"/>
                </a:cubicBezTo>
                <a:lnTo>
                  <a:pt x="7266214" y="685800"/>
                </a:lnTo>
                <a:cubicBezTo>
                  <a:pt x="7260771" y="664029"/>
                  <a:pt x="7259922" y="640558"/>
                  <a:pt x="7249886" y="620486"/>
                </a:cubicBezTo>
                <a:cubicBezTo>
                  <a:pt x="7243001" y="606716"/>
                  <a:pt x="7226845" y="599850"/>
                  <a:pt x="7217228" y="587829"/>
                </a:cubicBezTo>
                <a:cubicBezTo>
                  <a:pt x="7204969" y="572505"/>
                  <a:pt x="7197494" y="553612"/>
                  <a:pt x="7184571" y="538843"/>
                </a:cubicBezTo>
                <a:cubicBezTo>
                  <a:pt x="7159227" y="509879"/>
                  <a:pt x="7124277" y="489223"/>
                  <a:pt x="7102928" y="457200"/>
                </a:cubicBezTo>
                <a:cubicBezTo>
                  <a:pt x="7046946" y="373226"/>
                  <a:pt x="7099039" y="437759"/>
                  <a:pt x="7021286" y="375557"/>
                </a:cubicBezTo>
                <a:cubicBezTo>
                  <a:pt x="7009265" y="365940"/>
                  <a:pt x="7002398" y="349785"/>
                  <a:pt x="6988628" y="342900"/>
                </a:cubicBezTo>
                <a:cubicBezTo>
                  <a:pt x="6968556" y="332864"/>
                  <a:pt x="6945085" y="332015"/>
                  <a:pt x="6923314" y="326572"/>
                </a:cubicBezTo>
                <a:cubicBezTo>
                  <a:pt x="6866317" y="269573"/>
                  <a:pt x="6905261" y="298782"/>
                  <a:pt x="6792686" y="261257"/>
                </a:cubicBezTo>
                <a:lnTo>
                  <a:pt x="6743700" y="244929"/>
                </a:lnTo>
                <a:cubicBezTo>
                  <a:pt x="6727371" y="234043"/>
                  <a:pt x="6710038" y="224531"/>
                  <a:pt x="6694714" y="212272"/>
                </a:cubicBezTo>
                <a:cubicBezTo>
                  <a:pt x="6682693" y="202655"/>
                  <a:pt x="6675827" y="186499"/>
                  <a:pt x="6662057" y="179614"/>
                </a:cubicBezTo>
                <a:cubicBezTo>
                  <a:pt x="6652321" y="174746"/>
                  <a:pt x="6640286" y="179614"/>
                  <a:pt x="6629400" y="179614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8292548" y="236659"/>
            <a:ext cx="3188473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In this course we will typically assume that Equity = 0, just to simplify the questions!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7598134" cy="2714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57840" y="3017520"/>
            <a:ext cx="129032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In the real world businesses are trying to always increase their equity.</a:t>
            </a:r>
          </a:p>
        </p:txBody>
      </p:sp>
    </p:spTree>
    <p:extLst>
      <p:ext uri="{BB962C8B-B14F-4D97-AF65-F5344CB8AC3E}">
        <p14:creationId xmlns:p14="http://schemas.microsoft.com/office/powerpoint/2010/main" val="238802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If a bank owned by shareholders has $1200 in assets and $1000 in liabilities, what do the shareholders own in total?</a:t>
            </a:r>
          </a:p>
          <a:p>
            <a:r>
              <a:rPr lang="en-AU" dirty="0">
                <a:solidFill>
                  <a:srgbClr val="FF0000"/>
                </a:solidFill>
              </a:rPr>
              <a:t>The equity of the bank is assets – liabilities = 1200 – 1000 = $200.</a:t>
            </a:r>
          </a:p>
          <a:p>
            <a:r>
              <a:rPr lang="en-AU" dirty="0">
                <a:solidFill>
                  <a:srgbClr val="FF0000"/>
                </a:solidFill>
              </a:rPr>
              <a:t>The equity is also often called shareholder’s equity. </a:t>
            </a:r>
          </a:p>
          <a:p>
            <a:r>
              <a:rPr lang="en-AU" dirty="0"/>
              <a:t>In this course, what can we typically assume about the equity of a bank? Is this accurate?</a:t>
            </a:r>
          </a:p>
          <a:p>
            <a:r>
              <a:rPr lang="en-AU" dirty="0">
                <a:solidFill>
                  <a:srgbClr val="FF0000"/>
                </a:solidFill>
              </a:rPr>
              <a:t>= 0</a:t>
            </a:r>
          </a:p>
          <a:p>
            <a:r>
              <a:rPr lang="en-AU" dirty="0">
                <a:solidFill>
                  <a:srgbClr val="FF0000"/>
                </a:solidFill>
              </a:rPr>
              <a:t>It is not accurate, businesses are always trying to increase their equity! </a:t>
            </a:r>
          </a:p>
          <a:p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40BB-4E3C-33D3-70F5-F134AD66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91439" cy="828055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Way to Think of the Accounting Equation – Assets are borrowed or owned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5534-D9D4-5AD6-ABD4-88954B95E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73" y="1825625"/>
            <a:ext cx="497158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you have an asset such as money, a house, a car, a copyright, gold etc., the accounting equation can tell us where you got this asset!</a:t>
            </a:r>
          </a:p>
          <a:p>
            <a:pPr lvl="1"/>
            <a:r>
              <a:rPr lang="en-US" dirty="0"/>
              <a:t>Some assets are borrowed (liability)</a:t>
            </a:r>
          </a:p>
          <a:p>
            <a:pPr lvl="1"/>
            <a:r>
              <a:rPr lang="en-US" dirty="0"/>
              <a:t>Some assets are yours (equity)</a:t>
            </a:r>
          </a:p>
          <a:p>
            <a:r>
              <a:rPr lang="en-US" dirty="0" err="1"/>
              <a:t>Eg.</a:t>
            </a:r>
            <a:r>
              <a:rPr lang="en-US" dirty="0"/>
              <a:t> A business has $1 million in the bank (Asset = $1 million)</a:t>
            </a:r>
          </a:p>
          <a:p>
            <a:pPr lvl="1"/>
            <a:r>
              <a:rPr lang="en-US" dirty="0"/>
              <a:t>This could be borrowed (therefore liability = $1 million)</a:t>
            </a:r>
          </a:p>
          <a:p>
            <a:pPr lvl="1"/>
            <a:r>
              <a:rPr lang="en-US" dirty="0"/>
              <a:t>Or it could belong to the company (equity = $1 million)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78D03-70B3-D524-C21E-3033C223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50" y="2436411"/>
            <a:ext cx="6347777" cy="3129766"/>
          </a:xfrm>
          <a:prstGeom prst="rect">
            <a:avLst/>
          </a:prstGeom>
        </p:spPr>
      </p:pic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7C825341-1D95-18EF-665A-F384125A9BE3}"/>
              </a:ext>
            </a:extLst>
          </p:cNvPr>
          <p:cNvSpPr/>
          <p:nvPr/>
        </p:nvSpPr>
        <p:spPr>
          <a:xfrm flipH="1">
            <a:off x="6424841" y="1825625"/>
            <a:ext cx="2263697" cy="61078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B3F3367E-CE56-6C1F-A0C8-6D3743E6D69A}"/>
              </a:ext>
            </a:extLst>
          </p:cNvPr>
          <p:cNvSpPr/>
          <p:nvPr/>
        </p:nvSpPr>
        <p:spPr>
          <a:xfrm flipH="1">
            <a:off x="5820936" y="1561171"/>
            <a:ext cx="5185315" cy="102764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DC212-6B7D-8B2F-1897-3AF63130D616}"/>
              </a:ext>
            </a:extLst>
          </p:cNvPr>
          <p:cNvSpPr txBox="1"/>
          <p:nvPr/>
        </p:nvSpPr>
        <p:spPr>
          <a:xfrm>
            <a:off x="9048842" y="968657"/>
            <a:ext cx="258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Assets must ‘come from’ borrowing or ownership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E4E25-F7F1-E960-CB1C-C3BCD770B998}"/>
              </a:ext>
            </a:extLst>
          </p:cNvPr>
          <p:cNvSpPr txBox="1"/>
          <p:nvPr/>
        </p:nvSpPr>
        <p:spPr>
          <a:xfrm>
            <a:off x="6062999" y="5638354"/>
            <a:ext cx="525107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>
                <a:solidFill>
                  <a:srgbClr val="FF0000"/>
                </a:solidFill>
              </a:rPr>
              <a:t>One way of thinking about the accounting equation (Assets = Liabilities + Equity) is that assets either come from borrowing (liability) or true ownership (equity).</a:t>
            </a:r>
          </a:p>
        </p:txBody>
      </p:sp>
    </p:spTree>
    <p:extLst>
      <p:ext uri="{BB962C8B-B14F-4D97-AF65-F5344CB8AC3E}">
        <p14:creationId xmlns:p14="http://schemas.microsoft.com/office/powerpoint/2010/main" val="149414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848" y="184057"/>
            <a:ext cx="6875352" cy="974788"/>
          </a:xfrm>
        </p:spPr>
        <p:txBody>
          <a:bodyPr>
            <a:normAutofit/>
          </a:bodyPr>
          <a:lstStyle/>
          <a:p>
            <a:r>
              <a:rPr lang="en-AU" dirty="0"/>
              <a:t>Required Reserves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2935" y="1217700"/>
            <a:ext cx="5019392" cy="4351338"/>
          </a:xfrm>
        </p:spPr>
        <p:txBody>
          <a:bodyPr>
            <a:normAutofit fontScale="92500" lnSpcReduction="20000"/>
          </a:bodyPr>
          <a:lstStyle/>
          <a:p>
            <a:r>
              <a:rPr lang="en-AU" b="1" dirty="0">
                <a:solidFill>
                  <a:srgbClr val="00B0F0"/>
                </a:solidFill>
              </a:rPr>
              <a:t>Required Reserves</a:t>
            </a:r>
            <a:r>
              <a:rPr lang="en-AU" b="1" dirty="0"/>
              <a:t> is the amount that banks are </a:t>
            </a:r>
            <a:r>
              <a:rPr lang="en-AU" b="1" dirty="0">
                <a:solidFill>
                  <a:srgbClr val="00B0F0"/>
                </a:solidFill>
              </a:rPr>
              <a:t>required by law </a:t>
            </a:r>
            <a:r>
              <a:rPr lang="en-AU" b="1" dirty="0"/>
              <a:t>(set by the Federal Reserve) to </a:t>
            </a:r>
            <a:r>
              <a:rPr lang="en-AU" b="1" dirty="0">
                <a:solidFill>
                  <a:srgbClr val="00B0F0"/>
                </a:solidFill>
              </a:rPr>
              <a:t>keep in reserve</a:t>
            </a:r>
            <a:r>
              <a:rPr lang="en-AU" b="1" dirty="0"/>
              <a:t>. </a:t>
            </a:r>
          </a:p>
          <a:p>
            <a:pPr lvl="1"/>
            <a:r>
              <a:rPr lang="en-AU" dirty="0"/>
              <a:t>This </a:t>
            </a:r>
            <a:r>
              <a:rPr lang="en-AU" dirty="0">
                <a:solidFill>
                  <a:srgbClr val="00B0F0"/>
                </a:solidFill>
              </a:rPr>
              <a:t>prevents banks from lending out too much</a:t>
            </a:r>
            <a:r>
              <a:rPr lang="en-AU" dirty="0"/>
              <a:t> of the deposits, so that if customers wish to withdraw money they have enough. </a:t>
            </a:r>
          </a:p>
          <a:p>
            <a:pPr lvl="1"/>
            <a:r>
              <a:rPr lang="en-AU" dirty="0"/>
              <a:t>This money is actually </a:t>
            </a:r>
            <a:r>
              <a:rPr lang="en-AU" dirty="0">
                <a:solidFill>
                  <a:srgbClr val="00B0F0"/>
                </a:solidFill>
              </a:rPr>
              <a:t>kept in the Central Bank’s vaults </a:t>
            </a:r>
            <a:r>
              <a:rPr lang="en-AU" dirty="0"/>
              <a:t>(nowadays increasingly electronic in nature)</a:t>
            </a:r>
          </a:p>
          <a:p>
            <a:r>
              <a:rPr lang="en-AU" dirty="0"/>
              <a:t>The </a:t>
            </a:r>
            <a:r>
              <a:rPr lang="en-AU" dirty="0">
                <a:solidFill>
                  <a:srgbClr val="00B050"/>
                </a:solidFill>
              </a:rPr>
              <a:t>bank can choose to keep excess reserves if they choose</a:t>
            </a:r>
            <a:r>
              <a:rPr lang="en-AU" dirty="0"/>
              <a:t>. This is not mandatory.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609" y="666678"/>
            <a:ext cx="2115493" cy="1367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939" y="3205936"/>
            <a:ext cx="2053674" cy="1291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095" y="3369644"/>
            <a:ext cx="2217102" cy="1650509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2054348">
            <a:off x="7397084" y="2044761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18217480">
            <a:off x="8683260" y="1745910"/>
            <a:ext cx="606582" cy="1765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6931334" y="210002"/>
            <a:ext cx="17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Your Deposits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56796" y="2882770"/>
            <a:ext cx="18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Free to be lent out etc.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600" y="5398645"/>
            <a:ext cx="1609622" cy="10051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2429" y="5569038"/>
            <a:ext cx="2565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The Fed ensures enough reserves are kept. The required reserves are actually stored in the Fed’s own vaults.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83579" y="5514285"/>
            <a:ext cx="2158115" cy="10828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37583" y="5953911"/>
            <a:ext cx="2004111" cy="70676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96952" y="6403837"/>
            <a:ext cx="2244742" cy="26110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55323" y="6439553"/>
            <a:ext cx="132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Fed</a:t>
            </a:r>
          </a:p>
        </p:txBody>
      </p:sp>
      <p:sp>
        <p:nvSpPr>
          <p:cNvPr id="20" name="Down Arrow 19"/>
          <p:cNvSpPr/>
          <p:nvPr/>
        </p:nvSpPr>
        <p:spPr>
          <a:xfrm rot="2054348">
            <a:off x="6350327" y="4293788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Down Arrow 22"/>
          <p:cNvSpPr/>
          <p:nvPr/>
        </p:nvSpPr>
        <p:spPr>
          <a:xfrm rot="19581321">
            <a:off x="8170615" y="4332704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6533887" y="2466051"/>
            <a:ext cx="126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Total Reserves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64345" y="5505009"/>
            <a:ext cx="186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Required Reserves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29350" y="5542544"/>
            <a:ext cx="186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Excess Reserves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44816" y="184057"/>
            <a:ext cx="3026684" cy="16004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Required reserves </a:t>
            </a:r>
            <a:r>
              <a:rPr lang="en-AU" sz="1400" dirty="0">
                <a:solidFill>
                  <a:srgbClr val="FF0000"/>
                </a:solidFill>
              </a:rPr>
              <a:t>= must be kept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RRR </a:t>
            </a:r>
            <a:r>
              <a:rPr lang="en-AU" sz="1400" dirty="0">
                <a:solidFill>
                  <a:srgbClr val="FF0000"/>
                </a:solidFill>
              </a:rPr>
              <a:t>= required reserve ratio (percentage that must be kept)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Excess Reserves </a:t>
            </a:r>
            <a:r>
              <a:rPr lang="en-AU" sz="1400" dirty="0">
                <a:solidFill>
                  <a:srgbClr val="FF0000"/>
                </a:solidFill>
              </a:rPr>
              <a:t>– up to the bank if they want to keep them</a:t>
            </a:r>
          </a:p>
          <a:p>
            <a:endParaRPr lang="en-AU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08485" y="6230757"/>
            <a:ext cx="218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Bank can choose to keep these </a:t>
            </a:r>
          </a:p>
        </p:txBody>
      </p:sp>
    </p:spTree>
    <p:extLst>
      <p:ext uri="{BB962C8B-B14F-4D97-AF65-F5344CB8AC3E}">
        <p14:creationId xmlns:p14="http://schemas.microsoft.com/office/powerpoint/2010/main" val="33980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22" grpId="0"/>
      <p:bldP spid="20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FAAE-E9E3-C43B-C9E8-CE20DAEC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6F155-CFDC-A191-A94D-89E054C28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business has a huge amount of assets, is this business always a successful business?</a:t>
            </a:r>
          </a:p>
          <a:p>
            <a:r>
              <a:rPr lang="en-US" dirty="0">
                <a:solidFill>
                  <a:srgbClr val="FF0000"/>
                </a:solidFill>
              </a:rPr>
              <a:t>No, because it may have borrowed a lot and therefore have a lot of liabilities so the equity (= assets – </a:t>
            </a:r>
            <a:r>
              <a:rPr lang="en-US" dirty="0" err="1">
                <a:solidFill>
                  <a:srgbClr val="FF0000"/>
                </a:solidFill>
              </a:rPr>
              <a:t>liablities</a:t>
            </a:r>
            <a:r>
              <a:rPr lang="en-US" dirty="0">
                <a:solidFill>
                  <a:srgbClr val="FF0000"/>
                </a:solidFill>
              </a:rPr>
              <a:t>) may be small.</a:t>
            </a:r>
          </a:p>
          <a:p>
            <a:r>
              <a:rPr lang="en-US" dirty="0"/>
              <a:t>It is said that Donald Trump once said in the 1990s: “That </a:t>
            </a:r>
            <a:r>
              <a:rPr lang="en-US" dirty="0" err="1"/>
              <a:t>homewless</a:t>
            </a:r>
            <a:r>
              <a:rPr lang="en-US" dirty="0"/>
              <a:t> person there is worth $8 billion dollars more than me.” What does this quote mean in terms of assets, </a:t>
            </a:r>
            <a:r>
              <a:rPr lang="en-US" dirty="0" err="1"/>
              <a:t>liablities</a:t>
            </a:r>
            <a:r>
              <a:rPr lang="en-US" dirty="0"/>
              <a:t> and equity?</a:t>
            </a:r>
          </a:p>
          <a:p>
            <a:r>
              <a:rPr lang="en-US" dirty="0">
                <a:solidFill>
                  <a:srgbClr val="FF0000"/>
                </a:solidFill>
              </a:rPr>
              <a:t>Donald Trump had so many liabilities (because he owed so much money for his businesses) that his equity was actually negative $8 billion. </a:t>
            </a:r>
          </a:p>
        </p:txBody>
      </p:sp>
    </p:spTree>
    <p:extLst>
      <p:ext uri="{BB962C8B-B14F-4D97-AF65-F5344CB8AC3E}">
        <p14:creationId xmlns:p14="http://schemas.microsoft.com/office/powerpoint/2010/main" val="32221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Balance Sheets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will look at a particular type of question that combines economics and accounting – so called ‘T Account’ questions, named after the shape of the table that is used.</a:t>
            </a:r>
          </a:p>
        </p:txBody>
      </p:sp>
    </p:spTree>
    <p:extLst>
      <p:ext uri="{BB962C8B-B14F-4D97-AF65-F5344CB8AC3E}">
        <p14:creationId xmlns:p14="http://schemas.microsoft.com/office/powerpoint/2010/main" val="2724641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04905" cy="1325563"/>
          </a:xfrm>
        </p:spPr>
        <p:txBody>
          <a:bodyPr/>
          <a:lstStyle/>
          <a:p>
            <a:r>
              <a:rPr lang="en-AU" dirty="0"/>
              <a:t>Balance Sheets / T Accounts for Banks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9768" y="1690688"/>
            <a:ext cx="5663380" cy="4486275"/>
          </a:xfrm>
        </p:spPr>
        <p:txBody>
          <a:bodyPr>
            <a:normAutofit/>
          </a:bodyPr>
          <a:lstStyle/>
          <a:p>
            <a:r>
              <a:rPr lang="en-AU" dirty="0"/>
              <a:t>We can put </a:t>
            </a:r>
            <a:r>
              <a:rPr lang="en-AU" dirty="0">
                <a:solidFill>
                  <a:srgbClr val="00B0F0"/>
                </a:solidFill>
              </a:rPr>
              <a:t>Assets and Liabilities in a table </a:t>
            </a:r>
            <a:r>
              <a:rPr lang="en-AU" dirty="0"/>
              <a:t>called a </a:t>
            </a:r>
            <a:r>
              <a:rPr lang="en-AU" dirty="0">
                <a:solidFill>
                  <a:srgbClr val="00B0F0"/>
                </a:solidFill>
              </a:rPr>
              <a:t>balance sheet </a:t>
            </a:r>
            <a:r>
              <a:rPr lang="en-AU" dirty="0"/>
              <a:t>(sometimes called a </a:t>
            </a:r>
            <a:r>
              <a:rPr lang="en-AU" dirty="0">
                <a:solidFill>
                  <a:srgbClr val="00B0F0"/>
                </a:solidFill>
              </a:rPr>
              <a:t>T Account</a:t>
            </a:r>
            <a:r>
              <a:rPr lang="en-AU" dirty="0"/>
              <a:t>) as shown on the right. </a:t>
            </a:r>
          </a:p>
          <a:p>
            <a:r>
              <a:rPr lang="en-AU" dirty="0"/>
              <a:t>They </a:t>
            </a:r>
            <a:r>
              <a:rPr lang="en-AU" dirty="0">
                <a:solidFill>
                  <a:srgbClr val="00B0F0"/>
                </a:solidFill>
              </a:rPr>
              <a:t>represent how banks look at the money</a:t>
            </a:r>
            <a:r>
              <a:rPr lang="en-AU" dirty="0"/>
              <a:t> that they hold and use as </a:t>
            </a:r>
            <a:r>
              <a:rPr lang="en-AU" dirty="0">
                <a:solidFill>
                  <a:srgbClr val="00B0F0"/>
                </a:solidFill>
              </a:rPr>
              <a:t>assets and liabilities</a:t>
            </a:r>
            <a:r>
              <a:rPr lang="en-AU" dirty="0"/>
              <a:t>.</a:t>
            </a:r>
          </a:p>
          <a:p>
            <a:r>
              <a:rPr lang="en-AU" dirty="0"/>
              <a:t>This balance sheet can help us to solve certain questions.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462" y="3619746"/>
            <a:ext cx="1961474" cy="1908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3148" y="5742039"/>
            <a:ext cx="5415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We know banks take savings and lend them out to businesses, government and households. But how are these activities recorded in their accounts?</a:t>
            </a:r>
          </a:p>
        </p:txBody>
      </p:sp>
      <p:sp>
        <p:nvSpPr>
          <p:cNvPr id="2" name="Down Arrow 1"/>
          <p:cNvSpPr/>
          <p:nvPr/>
        </p:nvSpPr>
        <p:spPr>
          <a:xfrm rot="8798440">
            <a:off x="7794660" y="2047044"/>
            <a:ext cx="477756" cy="1575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12928800">
            <a:off x="9400838" y="1767128"/>
            <a:ext cx="477756" cy="1837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7889368" y="330545"/>
            <a:ext cx="270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No. 2 Bank – T Account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538209"/>
            <a:ext cx="43942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>
                <a:solidFill>
                  <a:srgbClr val="FF0000"/>
                </a:solidFill>
              </a:rPr>
              <a:t>Assets and Liabilities can be put into a ‘balance sheet’ or ‘T account’.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028301"/>
              </p:ext>
            </p:extLst>
          </p:nvPr>
        </p:nvGraphicFramePr>
        <p:xfrm>
          <a:off x="6944732" y="777862"/>
          <a:ext cx="4196404" cy="2034395"/>
        </p:xfrm>
        <a:graphic>
          <a:graphicData uri="http://schemas.openxmlformats.org/drawingml/2006/table">
            <a:tbl>
              <a:tblPr/>
              <a:tblGrid>
                <a:gridCol w="1049101">
                  <a:extLst>
                    <a:ext uri="{9D8B030D-6E8A-4147-A177-3AD203B41FA5}">
                      <a16:colId xmlns:a16="http://schemas.microsoft.com/office/drawing/2014/main" val="2338962054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2858086721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1726563856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2218525942"/>
                    </a:ext>
                  </a:extLst>
                </a:gridCol>
              </a:tblGrid>
              <a:tr h="3501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3448"/>
                  </a:ext>
                </a:extLst>
              </a:tr>
              <a:tr h="633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553699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608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07054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6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63" y="5560051"/>
            <a:ext cx="3180521" cy="84760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AU" sz="1800" dirty="0"/>
              <a:t>Note: It doesn’t matter if the assets are on the left or right of the T Account.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22" y="365126"/>
            <a:ext cx="4152989" cy="1993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511" y="2358190"/>
            <a:ext cx="4126000" cy="288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3838" y="223946"/>
            <a:ext cx="3377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These are all different ways of representing the assets, liabilities and equity of a company.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017846"/>
              </p:ext>
            </p:extLst>
          </p:nvPr>
        </p:nvGraphicFramePr>
        <p:xfrm>
          <a:off x="7173273" y="4373260"/>
          <a:ext cx="4196404" cy="2034395"/>
        </p:xfrm>
        <a:graphic>
          <a:graphicData uri="http://schemas.openxmlformats.org/drawingml/2006/table">
            <a:tbl>
              <a:tblPr/>
              <a:tblGrid>
                <a:gridCol w="1049101">
                  <a:extLst>
                    <a:ext uri="{9D8B030D-6E8A-4147-A177-3AD203B41FA5}">
                      <a16:colId xmlns:a16="http://schemas.microsoft.com/office/drawing/2014/main" val="2338962054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2858086721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1726563856"/>
                    </a:ext>
                  </a:extLst>
                </a:gridCol>
                <a:gridCol w="1049101">
                  <a:extLst>
                    <a:ext uri="{9D8B030D-6E8A-4147-A177-3AD203B41FA5}">
                      <a16:colId xmlns:a16="http://schemas.microsoft.com/office/drawing/2014/main" val="2218525942"/>
                    </a:ext>
                  </a:extLst>
                </a:gridCol>
              </a:tblGrid>
              <a:tr h="3501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3448"/>
                  </a:ext>
                </a:extLst>
              </a:tr>
              <a:tr h="633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553699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608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07054"/>
                  </a:ext>
                </a:extLst>
              </a:tr>
              <a:tr h="350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6381"/>
                  </a:ext>
                </a:extLst>
              </a:tr>
            </a:tbl>
          </a:graphicData>
        </a:graphic>
      </p:graphicFrame>
      <p:sp>
        <p:nvSpPr>
          <p:cNvPr id="9" name="Right Arrow 8"/>
          <p:cNvSpPr/>
          <p:nvPr/>
        </p:nvSpPr>
        <p:spPr>
          <a:xfrm rot="9887175">
            <a:off x="4580826" y="1200959"/>
            <a:ext cx="3030347" cy="58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8837379">
            <a:off x="6683846" y="2140456"/>
            <a:ext cx="1834941" cy="58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912498">
            <a:off x="8070740" y="2705974"/>
            <a:ext cx="2167297" cy="58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30" y="179005"/>
            <a:ext cx="3639908" cy="491523"/>
          </a:xfrm>
        </p:spPr>
        <p:txBody>
          <a:bodyPr>
            <a:normAutofit fontScale="90000"/>
          </a:bodyPr>
          <a:lstStyle/>
          <a:p>
            <a:r>
              <a:rPr lang="en-AU" dirty="0"/>
              <a:t>Bank T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72" y="892319"/>
            <a:ext cx="3831190" cy="1593670"/>
          </a:xfrm>
        </p:spPr>
        <p:txBody>
          <a:bodyPr>
            <a:normAutofit fontScale="85000" lnSpcReduction="20000"/>
          </a:bodyPr>
          <a:lstStyle/>
          <a:p>
            <a:r>
              <a:rPr lang="en-AU" sz="2000" dirty="0"/>
              <a:t>We have established that businesses have: </a:t>
            </a:r>
            <a:r>
              <a:rPr lang="en-AU" sz="2000" b="1" dirty="0"/>
              <a:t>Assets = Liabilities </a:t>
            </a:r>
            <a:r>
              <a:rPr lang="en-AU" sz="2000" b="1" strike="sngStrike" dirty="0"/>
              <a:t>+ Equity</a:t>
            </a:r>
          </a:p>
          <a:p>
            <a:r>
              <a:rPr lang="en-AU" sz="2000" dirty="0"/>
              <a:t>And that the accounting equation can be represented in a ‘</a:t>
            </a:r>
            <a:r>
              <a:rPr lang="en-AU" sz="2000" b="1" dirty="0"/>
              <a:t>T Account</a:t>
            </a:r>
            <a:r>
              <a:rPr lang="en-AU" sz="2000" dirty="0"/>
              <a:t>’ which details the two sides of the equation. </a:t>
            </a:r>
          </a:p>
          <a:p>
            <a:pPr lvl="1"/>
            <a:r>
              <a:rPr lang="en-AU" sz="1800" dirty="0"/>
              <a:t>Assets on one side</a:t>
            </a:r>
          </a:p>
          <a:p>
            <a:pPr lvl="1"/>
            <a:r>
              <a:rPr lang="en-AU" sz="1800" dirty="0"/>
              <a:t>Liabilities (and equity) on the other</a:t>
            </a:r>
          </a:p>
          <a:p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34595" y="275659"/>
            <a:ext cx="4654057" cy="3061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8512" y="72484"/>
            <a:ext cx="2840825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The T account has assets on one side and liabilities on the other.</a:t>
            </a:r>
          </a:p>
          <a:p>
            <a:r>
              <a:rPr lang="en-AU" dirty="0">
                <a:solidFill>
                  <a:srgbClr val="FF0000"/>
                </a:solidFill>
              </a:rPr>
              <a:t>Assets – things that will give money in the future</a:t>
            </a:r>
          </a:p>
          <a:p>
            <a:r>
              <a:rPr lang="en-AU" dirty="0">
                <a:solidFill>
                  <a:srgbClr val="FF0000"/>
                </a:solidFill>
              </a:rPr>
              <a:t>Liabilities – things that will take away money in the future.</a:t>
            </a:r>
          </a:p>
          <a:p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7946" y="4380565"/>
            <a:ext cx="1280160" cy="40011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Assets</a:t>
            </a:r>
            <a:endParaRPr lang="pt-PT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342" y="4028145"/>
            <a:ext cx="1430825" cy="704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86582" y="4762181"/>
            <a:ext cx="34586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Assets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Things that will bring money in the future or are owned </a:t>
            </a:r>
            <a:r>
              <a:rPr lang="en-US" sz="1400" dirty="0"/>
              <a:t>(</a:t>
            </a:r>
            <a:r>
              <a:rPr lang="en-US" sz="1400" dirty="0" err="1"/>
              <a:t>eg</a:t>
            </a:r>
            <a:r>
              <a:rPr lang="en-US" sz="1400" dirty="0"/>
              <a:t>. you lend money and it will be paid back)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Things that can be sold for money (</a:t>
            </a:r>
            <a:r>
              <a:rPr lang="en-US" sz="1400" dirty="0" err="1"/>
              <a:t>eg</a:t>
            </a:r>
            <a:r>
              <a:rPr lang="en-US" sz="1400" dirty="0"/>
              <a:t>. equipment)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Actual money (</a:t>
            </a:r>
            <a:r>
              <a:rPr lang="en-US" sz="1400" dirty="0" err="1"/>
              <a:t>eg</a:t>
            </a:r>
            <a:r>
              <a:rPr lang="en-US" sz="1400" dirty="0"/>
              <a:t>. cash in a bank account)</a:t>
            </a:r>
          </a:p>
          <a:p>
            <a:r>
              <a:rPr lang="en-US" sz="1200" dirty="0"/>
              <a:t>	</a:t>
            </a:r>
          </a:p>
        </p:txBody>
      </p:sp>
      <p:sp>
        <p:nvSpPr>
          <p:cNvPr id="13" name="Right Arrow 12"/>
          <p:cNvSpPr/>
          <p:nvPr/>
        </p:nvSpPr>
        <p:spPr>
          <a:xfrm rot="8938669">
            <a:off x="2743991" y="3149903"/>
            <a:ext cx="1881377" cy="59676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48" y="4259125"/>
            <a:ext cx="990184" cy="906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533" y="4380565"/>
            <a:ext cx="2672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Liabilities represent things that will lead to negative money flow in the future, and are </a:t>
            </a:r>
            <a:r>
              <a:rPr lang="en-US" sz="1600" dirty="0">
                <a:solidFill>
                  <a:srgbClr val="00B0F0"/>
                </a:solidFill>
              </a:rPr>
              <a:t>mostly things that are owed </a:t>
            </a:r>
            <a:r>
              <a:rPr lang="en-US" sz="1600" dirty="0"/>
              <a:t>(</a:t>
            </a:r>
            <a:r>
              <a:rPr lang="en-US" sz="1600" dirty="0" err="1"/>
              <a:t>eg</a:t>
            </a:r>
            <a:r>
              <a:rPr lang="en-US" sz="1600" dirty="0"/>
              <a:t>. money borrowed that you must pay back)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1198" y="3874126"/>
            <a:ext cx="1660696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Liabilities</a:t>
            </a:r>
            <a:endParaRPr lang="pt-PT" sz="4800" dirty="0"/>
          </a:p>
        </p:txBody>
      </p:sp>
      <p:sp>
        <p:nvSpPr>
          <p:cNvPr id="17" name="Right Arrow 16"/>
          <p:cNvSpPr/>
          <p:nvPr/>
        </p:nvSpPr>
        <p:spPr>
          <a:xfrm rot="2407511">
            <a:off x="7575675" y="3149903"/>
            <a:ext cx="1881377" cy="59676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9331504" y="2592650"/>
            <a:ext cx="267139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000" dirty="0"/>
              <a:t>Note: Because AP Macro is not an accounting course, we will rarely if ever, have equity on our T accounts. If we did it would be on the side of Liabilities (because of the accounting equation).</a:t>
            </a:r>
          </a:p>
          <a:p>
            <a:r>
              <a:rPr lang="en-AU" sz="1000" dirty="0"/>
              <a:t>Because of this, in </a:t>
            </a:r>
            <a:r>
              <a:rPr lang="en-AU" sz="1000" b="1" dirty="0"/>
              <a:t>AP Macro we can really think of the accounting equation as: Assets = Liabilities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1616754" y="3601635"/>
            <a:ext cx="1141769" cy="853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555779" y="4028145"/>
            <a:ext cx="1141769" cy="8530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>
            <a:off x="10726934" y="4148431"/>
            <a:ext cx="799458" cy="612448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855014" y="3763650"/>
            <a:ext cx="739833" cy="528989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164" y="37772"/>
            <a:ext cx="6375402" cy="1126789"/>
          </a:xfrm>
        </p:spPr>
        <p:txBody>
          <a:bodyPr/>
          <a:lstStyle/>
          <a:p>
            <a:r>
              <a:rPr lang="en-AU" dirty="0"/>
              <a:t>Bank Assets and Liabilities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87" y="3111226"/>
            <a:ext cx="2379407" cy="1455635"/>
          </a:xfrm>
        </p:spPr>
        <p:txBody>
          <a:bodyPr>
            <a:normAutofit fontScale="70000" lnSpcReduction="20000"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Liability</a:t>
            </a:r>
            <a:r>
              <a:rPr lang="en-AU" dirty="0"/>
              <a:t> because it is money owed to the customers because they can withdraw at any time.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8533" y="1341642"/>
            <a:ext cx="5974293" cy="4149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2826" y="4390904"/>
            <a:ext cx="2300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Asset</a:t>
            </a:r>
            <a:r>
              <a:rPr lang="en-AU" dirty="0"/>
              <a:t> because when you buy a bond then money is owed to you.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1019" y="5491315"/>
            <a:ext cx="230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Asset</a:t>
            </a:r>
            <a:r>
              <a:rPr lang="en-AU" dirty="0"/>
              <a:t> because when you lend money to </a:t>
            </a:r>
            <a:r>
              <a:rPr lang="en-AU" dirty="0" err="1"/>
              <a:t>somone</a:t>
            </a:r>
            <a:r>
              <a:rPr lang="en-AU" dirty="0"/>
              <a:t> then money is owed to you.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50477" y="2902296"/>
            <a:ext cx="2841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Asset</a:t>
            </a:r>
            <a:r>
              <a:rPr lang="en-AU" dirty="0"/>
              <a:t> because when you keep reserves with the Federal Reserve, this money is owed to you. Note: the RRR is 25% in this case.</a:t>
            </a:r>
          </a:p>
        </p:txBody>
      </p:sp>
      <p:sp>
        <p:nvSpPr>
          <p:cNvPr id="8" name="Right Arrow 7"/>
          <p:cNvSpPr/>
          <p:nvPr/>
        </p:nvSpPr>
        <p:spPr>
          <a:xfrm rot="11430671">
            <a:off x="2420641" y="3451130"/>
            <a:ext cx="788041" cy="39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/>
          <p:cNvSpPr/>
          <p:nvPr/>
        </p:nvSpPr>
        <p:spPr>
          <a:xfrm rot="20751700">
            <a:off x="8798578" y="3051785"/>
            <a:ext cx="602352" cy="39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 rot="1599801">
            <a:off x="8579065" y="4699971"/>
            <a:ext cx="602352" cy="39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4329478">
            <a:off x="6207043" y="5703179"/>
            <a:ext cx="602352" cy="39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187087" y="5214316"/>
            <a:ext cx="5692877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Note: Even though there is $6000 dollars shown on each side, does not mean there is $12000. The same $6000 is both an asset AND liability.</a:t>
            </a:r>
          </a:p>
          <a:p>
            <a:endParaRPr lang="en-AU" dirty="0"/>
          </a:p>
          <a:p>
            <a:r>
              <a:rPr lang="en-AU" dirty="0"/>
              <a:t>It just shows how the $6000 is viewed/used by the bank.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875" y="1134261"/>
            <a:ext cx="2703871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Example</a:t>
            </a:r>
          </a:p>
          <a:p>
            <a:r>
              <a:rPr lang="en-AU" dirty="0"/>
              <a:t>A customer deposits $6000 in a bank, and the bank then uses that money in a few different ways.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1393" y="52772"/>
            <a:ext cx="412923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Any amount of money is simultaneously an asset and a liability. This is why the two sides are balanced.</a:t>
            </a:r>
          </a:p>
        </p:txBody>
      </p:sp>
    </p:spTree>
    <p:extLst>
      <p:ext uri="{BB962C8B-B14F-4D97-AF65-F5344CB8AC3E}">
        <p14:creationId xmlns:p14="http://schemas.microsoft.com/office/powerpoint/2010/main" val="32993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1848919" y="2096631"/>
            <a:ext cx="8670231" cy="4070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652"/>
          </a:xfrm>
        </p:spPr>
        <p:txBody>
          <a:bodyPr/>
          <a:lstStyle/>
          <a:p>
            <a:r>
              <a:rPr lang="en-US" dirty="0"/>
              <a:t>Remember: Assets = Liabilities </a:t>
            </a:r>
            <a:r>
              <a:rPr lang="en-US" strike="sngStrike" dirty="0"/>
              <a:t>+ Equity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124" y="1196624"/>
            <a:ext cx="10515600" cy="90000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B0F0"/>
                </a:solidFill>
              </a:rPr>
              <a:t>accounting equation </a:t>
            </a:r>
            <a:r>
              <a:rPr lang="en-US" dirty="0"/>
              <a:t>always holds true, so this is why </a:t>
            </a:r>
            <a:r>
              <a:rPr lang="en-US" dirty="0">
                <a:solidFill>
                  <a:srgbClr val="00B0F0"/>
                </a:solidFill>
              </a:rPr>
              <a:t>both sides will always be balanced</a:t>
            </a:r>
            <a:r>
              <a:rPr lang="en-US" dirty="0"/>
              <a:t>. </a:t>
            </a:r>
          </a:p>
        </p:txBody>
      </p:sp>
      <p:sp>
        <p:nvSpPr>
          <p:cNvPr id="9" name="Freeform 8"/>
          <p:cNvSpPr/>
          <p:nvPr/>
        </p:nvSpPr>
        <p:spPr>
          <a:xfrm>
            <a:off x="4799448" y="4081291"/>
            <a:ext cx="1455999" cy="872212"/>
          </a:xfrm>
          <a:custGeom>
            <a:avLst/>
            <a:gdLst>
              <a:gd name="connsiteX0" fmla="*/ 1621227 w 2070053"/>
              <a:gd name="connsiteY0" fmla="*/ 79023 h 1340169"/>
              <a:gd name="connsiteX1" fmla="*/ 1440604 w 2070053"/>
              <a:gd name="connsiteY1" fmla="*/ 56445 h 1340169"/>
              <a:gd name="connsiteX2" fmla="*/ 1350293 w 2070053"/>
              <a:gd name="connsiteY2" fmla="*/ 33867 h 1340169"/>
              <a:gd name="connsiteX3" fmla="*/ 1226115 w 2070053"/>
              <a:gd name="connsiteY3" fmla="*/ 22578 h 1340169"/>
              <a:gd name="connsiteX4" fmla="*/ 842293 w 2070053"/>
              <a:gd name="connsiteY4" fmla="*/ 0 h 1340169"/>
              <a:gd name="connsiteX5" fmla="*/ 334293 w 2070053"/>
              <a:gd name="connsiteY5" fmla="*/ 11289 h 1340169"/>
              <a:gd name="connsiteX6" fmla="*/ 266560 w 2070053"/>
              <a:gd name="connsiteY6" fmla="*/ 45156 h 1340169"/>
              <a:gd name="connsiteX7" fmla="*/ 198827 w 2070053"/>
              <a:gd name="connsiteY7" fmla="*/ 67734 h 1340169"/>
              <a:gd name="connsiteX8" fmla="*/ 164960 w 2070053"/>
              <a:gd name="connsiteY8" fmla="*/ 79023 h 1340169"/>
              <a:gd name="connsiteX9" fmla="*/ 97227 w 2070053"/>
              <a:gd name="connsiteY9" fmla="*/ 146756 h 1340169"/>
              <a:gd name="connsiteX10" fmla="*/ 52071 w 2070053"/>
              <a:gd name="connsiteY10" fmla="*/ 225778 h 1340169"/>
              <a:gd name="connsiteX11" fmla="*/ 29493 w 2070053"/>
              <a:gd name="connsiteY11" fmla="*/ 327378 h 1340169"/>
              <a:gd name="connsiteX12" fmla="*/ 6915 w 2070053"/>
              <a:gd name="connsiteY12" fmla="*/ 428978 h 1340169"/>
              <a:gd name="connsiteX13" fmla="*/ 29493 w 2070053"/>
              <a:gd name="connsiteY13" fmla="*/ 857956 h 1340169"/>
              <a:gd name="connsiteX14" fmla="*/ 74649 w 2070053"/>
              <a:gd name="connsiteY14" fmla="*/ 970845 h 1340169"/>
              <a:gd name="connsiteX15" fmla="*/ 85938 w 2070053"/>
              <a:gd name="connsiteY15" fmla="*/ 1016000 h 1340169"/>
              <a:gd name="connsiteX16" fmla="*/ 108515 w 2070053"/>
              <a:gd name="connsiteY16" fmla="*/ 1061156 h 1340169"/>
              <a:gd name="connsiteX17" fmla="*/ 164960 w 2070053"/>
              <a:gd name="connsiteY17" fmla="*/ 1128889 h 1340169"/>
              <a:gd name="connsiteX18" fmla="*/ 243982 w 2070053"/>
              <a:gd name="connsiteY18" fmla="*/ 1174045 h 1340169"/>
              <a:gd name="connsiteX19" fmla="*/ 277849 w 2070053"/>
              <a:gd name="connsiteY19" fmla="*/ 1185334 h 1340169"/>
              <a:gd name="connsiteX20" fmla="*/ 311715 w 2070053"/>
              <a:gd name="connsiteY20" fmla="*/ 1207912 h 1340169"/>
              <a:gd name="connsiteX21" fmla="*/ 345582 w 2070053"/>
              <a:gd name="connsiteY21" fmla="*/ 1219200 h 1340169"/>
              <a:gd name="connsiteX22" fmla="*/ 390738 w 2070053"/>
              <a:gd name="connsiteY22" fmla="*/ 1253067 h 1340169"/>
              <a:gd name="connsiteX23" fmla="*/ 503627 w 2070053"/>
              <a:gd name="connsiteY23" fmla="*/ 1275645 h 1340169"/>
              <a:gd name="connsiteX24" fmla="*/ 1451893 w 2070053"/>
              <a:gd name="connsiteY24" fmla="*/ 1298223 h 1340169"/>
              <a:gd name="connsiteX25" fmla="*/ 1553493 w 2070053"/>
              <a:gd name="connsiteY25" fmla="*/ 1253067 h 1340169"/>
              <a:gd name="connsiteX26" fmla="*/ 1621227 w 2070053"/>
              <a:gd name="connsiteY26" fmla="*/ 1196623 h 1340169"/>
              <a:gd name="connsiteX27" fmla="*/ 1745404 w 2070053"/>
              <a:gd name="connsiteY27" fmla="*/ 1061156 h 1340169"/>
              <a:gd name="connsiteX28" fmla="*/ 1790560 w 2070053"/>
              <a:gd name="connsiteY28" fmla="*/ 1004712 h 1340169"/>
              <a:gd name="connsiteX29" fmla="*/ 1835715 w 2070053"/>
              <a:gd name="connsiteY29" fmla="*/ 948267 h 1340169"/>
              <a:gd name="connsiteX30" fmla="*/ 1847004 w 2070053"/>
              <a:gd name="connsiteY30" fmla="*/ 914400 h 1340169"/>
              <a:gd name="connsiteX31" fmla="*/ 1858293 w 2070053"/>
              <a:gd name="connsiteY31" fmla="*/ 869245 h 1340169"/>
              <a:gd name="connsiteX32" fmla="*/ 1892160 w 2070053"/>
              <a:gd name="connsiteY32" fmla="*/ 846667 h 1340169"/>
              <a:gd name="connsiteX33" fmla="*/ 1903449 w 2070053"/>
              <a:gd name="connsiteY33" fmla="*/ 812800 h 1340169"/>
              <a:gd name="connsiteX34" fmla="*/ 1914738 w 2070053"/>
              <a:gd name="connsiteY34" fmla="*/ 767645 h 1340169"/>
              <a:gd name="connsiteX35" fmla="*/ 1948604 w 2070053"/>
              <a:gd name="connsiteY35" fmla="*/ 756356 h 1340169"/>
              <a:gd name="connsiteX36" fmla="*/ 1982471 w 2070053"/>
              <a:gd name="connsiteY36" fmla="*/ 677334 h 1340169"/>
              <a:gd name="connsiteX37" fmla="*/ 1993760 w 2070053"/>
              <a:gd name="connsiteY37" fmla="*/ 643467 h 1340169"/>
              <a:gd name="connsiteX38" fmla="*/ 2050204 w 2070053"/>
              <a:gd name="connsiteY38" fmla="*/ 553156 h 1340169"/>
              <a:gd name="connsiteX39" fmla="*/ 2050204 w 2070053"/>
              <a:gd name="connsiteY39" fmla="*/ 248356 h 1340169"/>
              <a:gd name="connsiteX40" fmla="*/ 2016338 w 2070053"/>
              <a:gd name="connsiteY40" fmla="*/ 214489 h 1340169"/>
              <a:gd name="connsiteX41" fmla="*/ 1926027 w 2070053"/>
              <a:gd name="connsiteY41" fmla="*/ 135467 h 1340169"/>
              <a:gd name="connsiteX42" fmla="*/ 1914738 w 2070053"/>
              <a:gd name="connsiteY42" fmla="*/ 101600 h 1340169"/>
              <a:gd name="connsiteX43" fmla="*/ 1847004 w 2070053"/>
              <a:gd name="connsiteY43" fmla="*/ 45156 h 1340169"/>
              <a:gd name="connsiteX44" fmla="*/ 1779271 w 2070053"/>
              <a:gd name="connsiteY44" fmla="*/ 22578 h 1340169"/>
              <a:gd name="connsiteX45" fmla="*/ 1745404 w 2070053"/>
              <a:gd name="connsiteY45" fmla="*/ 11289 h 1340169"/>
              <a:gd name="connsiteX46" fmla="*/ 1643804 w 2070053"/>
              <a:gd name="connsiteY46" fmla="*/ 33867 h 1340169"/>
              <a:gd name="connsiteX47" fmla="*/ 1621227 w 2070053"/>
              <a:gd name="connsiteY47" fmla="*/ 79023 h 134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70053" h="1340169">
                <a:moveTo>
                  <a:pt x="1621227" y="79023"/>
                </a:moveTo>
                <a:cubicBezTo>
                  <a:pt x="1587360" y="82786"/>
                  <a:pt x="1811858" y="115065"/>
                  <a:pt x="1440604" y="56445"/>
                </a:cubicBezTo>
                <a:cubicBezTo>
                  <a:pt x="1409954" y="51605"/>
                  <a:pt x="1380943" y="38707"/>
                  <a:pt x="1350293" y="33867"/>
                </a:cubicBezTo>
                <a:cubicBezTo>
                  <a:pt x="1309238" y="27385"/>
                  <a:pt x="1267586" y="25343"/>
                  <a:pt x="1226115" y="22578"/>
                </a:cubicBezTo>
                <a:lnTo>
                  <a:pt x="842293" y="0"/>
                </a:lnTo>
                <a:lnTo>
                  <a:pt x="334293" y="11289"/>
                </a:lnTo>
                <a:cubicBezTo>
                  <a:pt x="300223" y="12709"/>
                  <a:pt x="295885" y="32123"/>
                  <a:pt x="266560" y="45156"/>
                </a:cubicBezTo>
                <a:cubicBezTo>
                  <a:pt x="244812" y="54822"/>
                  <a:pt x="221405" y="60208"/>
                  <a:pt x="198827" y="67734"/>
                </a:cubicBezTo>
                <a:lnTo>
                  <a:pt x="164960" y="79023"/>
                </a:lnTo>
                <a:cubicBezTo>
                  <a:pt x="142382" y="101601"/>
                  <a:pt x="111506" y="118197"/>
                  <a:pt x="97227" y="146756"/>
                </a:cubicBezTo>
                <a:cubicBezTo>
                  <a:pt x="68581" y="204047"/>
                  <a:pt x="83984" y="177910"/>
                  <a:pt x="52071" y="225778"/>
                </a:cubicBezTo>
                <a:cubicBezTo>
                  <a:pt x="30101" y="291689"/>
                  <a:pt x="49361" y="228039"/>
                  <a:pt x="29493" y="327378"/>
                </a:cubicBezTo>
                <a:cubicBezTo>
                  <a:pt x="22689" y="361397"/>
                  <a:pt x="14441" y="395111"/>
                  <a:pt x="6915" y="428978"/>
                </a:cubicBezTo>
                <a:cubicBezTo>
                  <a:pt x="11305" y="582620"/>
                  <a:pt x="-22808" y="721975"/>
                  <a:pt x="29493" y="857956"/>
                </a:cubicBezTo>
                <a:cubicBezTo>
                  <a:pt x="44042" y="895783"/>
                  <a:pt x="64819" y="931527"/>
                  <a:pt x="74649" y="970845"/>
                </a:cubicBezTo>
                <a:cubicBezTo>
                  <a:pt x="78412" y="985897"/>
                  <a:pt x="80490" y="1001473"/>
                  <a:pt x="85938" y="1016000"/>
                </a:cubicBezTo>
                <a:cubicBezTo>
                  <a:pt x="91847" y="1031757"/>
                  <a:pt x="100166" y="1046545"/>
                  <a:pt x="108515" y="1061156"/>
                </a:cubicBezTo>
                <a:cubicBezTo>
                  <a:pt x="124661" y="1089411"/>
                  <a:pt x="139488" y="1107663"/>
                  <a:pt x="164960" y="1128889"/>
                </a:cubicBezTo>
                <a:cubicBezTo>
                  <a:pt x="184967" y="1145561"/>
                  <a:pt x="221250" y="1164303"/>
                  <a:pt x="243982" y="1174045"/>
                </a:cubicBezTo>
                <a:cubicBezTo>
                  <a:pt x="254919" y="1178733"/>
                  <a:pt x="266560" y="1181571"/>
                  <a:pt x="277849" y="1185334"/>
                </a:cubicBezTo>
                <a:cubicBezTo>
                  <a:pt x="289138" y="1192860"/>
                  <a:pt x="299580" y="1201845"/>
                  <a:pt x="311715" y="1207912"/>
                </a:cubicBezTo>
                <a:cubicBezTo>
                  <a:pt x="322358" y="1213234"/>
                  <a:pt x="335250" y="1213296"/>
                  <a:pt x="345582" y="1219200"/>
                </a:cubicBezTo>
                <a:cubicBezTo>
                  <a:pt x="361918" y="1228535"/>
                  <a:pt x="373909" y="1244653"/>
                  <a:pt x="390738" y="1253067"/>
                </a:cubicBezTo>
                <a:cubicBezTo>
                  <a:pt x="407579" y="1261488"/>
                  <a:pt x="495122" y="1274228"/>
                  <a:pt x="503627" y="1275645"/>
                </a:cubicBezTo>
                <a:cubicBezTo>
                  <a:pt x="872990" y="1398767"/>
                  <a:pt x="569532" y="1309988"/>
                  <a:pt x="1451893" y="1298223"/>
                </a:cubicBezTo>
                <a:cubicBezTo>
                  <a:pt x="1532498" y="1271355"/>
                  <a:pt x="1499825" y="1288847"/>
                  <a:pt x="1553493" y="1253067"/>
                </a:cubicBezTo>
                <a:cubicBezTo>
                  <a:pt x="1631597" y="1135912"/>
                  <a:pt x="1506643" y="1311206"/>
                  <a:pt x="1621227" y="1196623"/>
                </a:cubicBezTo>
                <a:cubicBezTo>
                  <a:pt x="1815327" y="1002525"/>
                  <a:pt x="1620527" y="1154816"/>
                  <a:pt x="1745404" y="1061156"/>
                </a:cubicBezTo>
                <a:cubicBezTo>
                  <a:pt x="1773779" y="976030"/>
                  <a:pt x="1732202" y="1077658"/>
                  <a:pt x="1790560" y="1004712"/>
                </a:cubicBezTo>
                <a:cubicBezTo>
                  <a:pt x="1852882" y="926811"/>
                  <a:pt x="1738655" y="1012976"/>
                  <a:pt x="1835715" y="948267"/>
                </a:cubicBezTo>
                <a:cubicBezTo>
                  <a:pt x="1839478" y="936978"/>
                  <a:pt x="1843735" y="925842"/>
                  <a:pt x="1847004" y="914400"/>
                </a:cubicBezTo>
                <a:cubicBezTo>
                  <a:pt x="1851266" y="899482"/>
                  <a:pt x="1849687" y="882154"/>
                  <a:pt x="1858293" y="869245"/>
                </a:cubicBezTo>
                <a:cubicBezTo>
                  <a:pt x="1865819" y="857956"/>
                  <a:pt x="1880871" y="854193"/>
                  <a:pt x="1892160" y="846667"/>
                </a:cubicBezTo>
                <a:cubicBezTo>
                  <a:pt x="1895923" y="835378"/>
                  <a:pt x="1900180" y="824242"/>
                  <a:pt x="1903449" y="812800"/>
                </a:cubicBezTo>
                <a:cubicBezTo>
                  <a:pt x="1907711" y="797882"/>
                  <a:pt x="1905046" y="779760"/>
                  <a:pt x="1914738" y="767645"/>
                </a:cubicBezTo>
                <a:cubicBezTo>
                  <a:pt x="1922171" y="758353"/>
                  <a:pt x="1937315" y="760119"/>
                  <a:pt x="1948604" y="756356"/>
                </a:cubicBezTo>
                <a:cubicBezTo>
                  <a:pt x="1972099" y="662376"/>
                  <a:pt x="1943490" y="755294"/>
                  <a:pt x="1982471" y="677334"/>
                </a:cubicBezTo>
                <a:cubicBezTo>
                  <a:pt x="1987793" y="666691"/>
                  <a:pt x="1988062" y="653914"/>
                  <a:pt x="1993760" y="643467"/>
                </a:cubicBezTo>
                <a:cubicBezTo>
                  <a:pt x="2010759" y="612302"/>
                  <a:pt x="2050204" y="553156"/>
                  <a:pt x="2050204" y="553156"/>
                </a:cubicBezTo>
                <a:cubicBezTo>
                  <a:pt x="2073804" y="435158"/>
                  <a:pt x="2079388" y="430761"/>
                  <a:pt x="2050204" y="248356"/>
                </a:cubicBezTo>
                <a:cubicBezTo>
                  <a:pt x="2047682" y="232592"/>
                  <a:pt x="2026728" y="226610"/>
                  <a:pt x="2016338" y="214489"/>
                </a:cubicBezTo>
                <a:cubicBezTo>
                  <a:pt x="1955475" y="143482"/>
                  <a:pt x="2014733" y="188692"/>
                  <a:pt x="1926027" y="135467"/>
                </a:cubicBezTo>
                <a:cubicBezTo>
                  <a:pt x="1922264" y="124178"/>
                  <a:pt x="1921339" y="111501"/>
                  <a:pt x="1914738" y="101600"/>
                </a:cubicBezTo>
                <a:cubicBezTo>
                  <a:pt x="1903545" y="84811"/>
                  <a:pt x="1866732" y="53924"/>
                  <a:pt x="1847004" y="45156"/>
                </a:cubicBezTo>
                <a:cubicBezTo>
                  <a:pt x="1825256" y="35490"/>
                  <a:pt x="1801849" y="30104"/>
                  <a:pt x="1779271" y="22578"/>
                </a:cubicBezTo>
                <a:lnTo>
                  <a:pt x="1745404" y="11289"/>
                </a:lnTo>
                <a:cubicBezTo>
                  <a:pt x="1719391" y="15625"/>
                  <a:pt x="1671594" y="19972"/>
                  <a:pt x="1643804" y="33867"/>
                </a:cubicBezTo>
                <a:cubicBezTo>
                  <a:pt x="1631669" y="39935"/>
                  <a:pt x="1655094" y="75260"/>
                  <a:pt x="1621227" y="79023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509465" y="3931545"/>
            <a:ext cx="1449988" cy="872211"/>
          </a:xfrm>
          <a:custGeom>
            <a:avLst/>
            <a:gdLst>
              <a:gd name="connsiteX0" fmla="*/ 1621227 w 2070053"/>
              <a:gd name="connsiteY0" fmla="*/ 79023 h 1340169"/>
              <a:gd name="connsiteX1" fmla="*/ 1440604 w 2070053"/>
              <a:gd name="connsiteY1" fmla="*/ 56445 h 1340169"/>
              <a:gd name="connsiteX2" fmla="*/ 1350293 w 2070053"/>
              <a:gd name="connsiteY2" fmla="*/ 33867 h 1340169"/>
              <a:gd name="connsiteX3" fmla="*/ 1226115 w 2070053"/>
              <a:gd name="connsiteY3" fmla="*/ 22578 h 1340169"/>
              <a:gd name="connsiteX4" fmla="*/ 842293 w 2070053"/>
              <a:gd name="connsiteY4" fmla="*/ 0 h 1340169"/>
              <a:gd name="connsiteX5" fmla="*/ 334293 w 2070053"/>
              <a:gd name="connsiteY5" fmla="*/ 11289 h 1340169"/>
              <a:gd name="connsiteX6" fmla="*/ 266560 w 2070053"/>
              <a:gd name="connsiteY6" fmla="*/ 45156 h 1340169"/>
              <a:gd name="connsiteX7" fmla="*/ 198827 w 2070053"/>
              <a:gd name="connsiteY7" fmla="*/ 67734 h 1340169"/>
              <a:gd name="connsiteX8" fmla="*/ 164960 w 2070053"/>
              <a:gd name="connsiteY8" fmla="*/ 79023 h 1340169"/>
              <a:gd name="connsiteX9" fmla="*/ 97227 w 2070053"/>
              <a:gd name="connsiteY9" fmla="*/ 146756 h 1340169"/>
              <a:gd name="connsiteX10" fmla="*/ 52071 w 2070053"/>
              <a:gd name="connsiteY10" fmla="*/ 225778 h 1340169"/>
              <a:gd name="connsiteX11" fmla="*/ 29493 w 2070053"/>
              <a:gd name="connsiteY11" fmla="*/ 327378 h 1340169"/>
              <a:gd name="connsiteX12" fmla="*/ 6915 w 2070053"/>
              <a:gd name="connsiteY12" fmla="*/ 428978 h 1340169"/>
              <a:gd name="connsiteX13" fmla="*/ 29493 w 2070053"/>
              <a:gd name="connsiteY13" fmla="*/ 857956 h 1340169"/>
              <a:gd name="connsiteX14" fmla="*/ 74649 w 2070053"/>
              <a:gd name="connsiteY14" fmla="*/ 970845 h 1340169"/>
              <a:gd name="connsiteX15" fmla="*/ 85938 w 2070053"/>
              <a:gd name="connsiteY15" fmla="*/ 1016000 h 1340169"/>
              <a:gd name="connsiteX16" fmla="*/ 108515 w 2070053"/>
              <a:gd name="connsiteY16" fmla="*/ 1061156 h 1340169"/>
              <a:gd name="connsiteX17" fmla="*/ 164960 w 2070053"/>
              <a:gd name="connsiteY17" fmla="*/ 1128889 h 1340169"/>
              <a:gd name="connsiteX18" fmla="*/ 243982 w 2070053"/>
              <a:gd name="connsiteY18" fmla="*/ 1174045 h 1340169"/>
              <a:gd name="connsiteX19" fmla="*/ 277849 w 2070053"/>
              <a:gd name="connsiteY19" fmla="*/ 1185334 h 1340169"/>
              <a:gd name="connsiteX20" fmla="*/ 311715 w 2070053"/>
              <a:gd name="connsiteY20" fmla="*/ 1207912 h 1340169"/>
              <a:gd name="connsiteX21" fmla="*/ 345582 w 2070053"/>
              <a:gd name="connsiteY21" fmla="*/ 1219200 h 1340169"/>
              <a:gd name="connsiteX22" fmla="*/ 390738 w 2070053"/>
              <a:gd name="connsiteY22" fmla="*/ 1253067 h 1340169"/>
              <a:gd name="connsiteX23" fmla="*/ 503627 w 2070053"/>
              <a:gd name="connsiteY23" fmla="*/ 1275645 h 1340169"/>
              <a:gd name="connsiteX24" fmla="*/ 1451893 w 2070053"/>
              <a:gd name="connsiteY24" fmla="*/ 1298223 h 1340169"/>
              <a:gd name="connsiteX25" fmla="*/ 1553493 w 2070053"/>
              <a:gd name="connsiteY25" fmla="*/ 1253067 h 1340169"/>
              <a:gd name="connsiteX26" fmla="*/ 1621227 w 2070053"/>
              <a:gd name="connsiteY26" fmla="*/ 1196623 h 1340169"/>
              <a:gd name="connsiteX27" fmla="*/ 1745404 w 2070053"/>
              <a:gd name="connsiteY27" fmla="*/ 1061156 h 1340169"/>
              <a:gd name="connsiteX28" fmla="*/ 1790560 w 2070053"/>
              <a:gd name="connsiteY28" fmla="*/ 1004712 h 1340169"/>
              <a:gd name="connsiteX29" fmla="*/ 1835715 w 2070053"/>
              <a:gd name="connsiteY29" fmla="*/ 948267 h 1340169"/>
              <a:gd name="connsiteX30" fmla="*/ 1847004 w 2070053"/>
              <a:gd name="connsiteY30" fmla="*/ 914400 h 1340169"/>
              <a:gd name="connsiteX31" fmla="*/ 1858293 w 2070053"/>
              <a:gd name="connsiteY31" fmla="*/ 869245 h 1340169"/>
              <a:gd name="connsiteX32" fmla="*/ 1892160 w 2070053"/>
              <a:gd name="connsiteY32" fmla="*/ 846667 h 1340169"/>
              <a:gd name="connsiteX33" fmla="*/ 1903449 w 2070053"/>
              <a:gd name="connsiteY33" fmla="*/ 812800 h 1340169"/>
              <a:gd name="connsiteX34" fmla="*/ 1914738 w 2070053"/>
              <a:gd name="connsiteY34" fmla="*/ 767645 h 1340169"/>
              <a:gd name="connsiteX35" fmla="*/ 1948604 w 2070053"/>
              <a:gd name="connsiteY35" fmla="*/ 756356 h 1340169"/>
              <a:gd name="connsiteX36" fmla="*/ 1982471 w 2070053"/>
              <a:gd name="connsiteY36" fmla="*/ 677334 h 1340169"/>
              <a:gd name="connsiteX37" fmla="*/ 1993760 w 2070053"/>
              <a:gd name="connsiteY37" fmla="*/ 643467 h 1340169"/>
              <a:gd name="connsiteX38" fmla="*/ 2050204 w 2070053"/>
              <a:gd name="connsiteY38" fmla="*/ 553156 h 1340169"/>
              <a:gd name="connsiteX39" fmla="*/ 2050204 w 2070053"/>
              <a:gd name="connsiteY39" fmla="*/ 248356 h 1340169"/>
              <a:gd name="connsiteX40" fmla="*/ 2016338 w 2070053"/>
              <a:gd name="connsiteY40" fmla="*/ 214489 h 1340169"/>
              <a:gd name="connsiteX41" fmla="*/ 1926027 w 2070053"/>
              <a:gd name="connsiteY41" fmla="*/ 135467 h 1340169"/>
              <a:gd name="connsiteX42" fmla="*/ 1914738 w 2070053"/>
              <a:gd name="connsiteY42" fmla="*/ 101600 h 1340169"/>
              <a:gd name="connsiteX43" fmla="*/ 1847004 w 2070053"/>
              <a:gd name="connsiteY43" fmla="*/ 45156 h 1340169"/>
              <a:gd name="connsiteX44" fmla="*/ 1779271 w 2070053"/>
              <a:gd name="connsiteY44" fmla="*/ 22578 h 1340169"/>
              <a:gd name="connsiteX45" fmla="*/ 1745404 w 2070053"/>
              <a:gd name="connsiteY45" fmla="*/ 11289 h 1340169"/>
              <a:gd name="connsiteX46" fmla="*/ 1643804 w 2070053"/>
              <a:gd name="connsiteY46" fmla="*/ 33867 h 1340169"/>
              <a:gd name="connsiteX47" fmla="*/ 1621227 w 2070053"/>
              <a:gd name="connsiteY47" fmla="*/ 79023 h 134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70053" h="1340169">
                <a:moveTo>
                  <a:pt x="1621227" y="79023"/>
                </a:moveTo>
                <a:cubicBezTo>
                  <a:pt x="1587360" y="82786"/>
                  <a:pt x="1811858" y="115065"/>
                  <a:pt x="1440604" y="56445"/>
                </a:cubicBezTo>
                <a:cubicBezTo>
                  <a:pt x="1409954" y="51605"/>
                  <a:pt x="1380943" y="38707"/>
                  <a:pt x="1350293" y="33867"/>
                </a:cubicBezTo>
                <a:cubicBezTo>
                  <a:pt x="1309238" y="27385"/>
                  <a:pt x="1267586" y="25343"/>
                  <a:pt x="1226115" y="22578"/>
                </a:cubicBezTo>
                <a:lnTo>
                  <a:pt x="842293" y="0"/>
                </a:lnTo>
                <a:lnTo>
                  <a:pt x="334293" y="11289"/>
                </a:lnTo>
                <a:cubicBezTo>
                  <a:pt x="300223" y="12709"/>
                  <a:pt x="295885" y="32123"/>
                  <a:pt x="266560" y="45156"/>
                </a:cubicBezTo>
                <a:cubicBezTo>
                  <a:pt x="244812" y="54822"/>
                  <a:pt x="221405" y="60208"/>
                  <a:pt x="198827" y="67734"/>
                </a:cubicBezTo>
                <a:lnTo>
                  <a:pt x="164960" y="79023"/>
                </a:lnTo>
                <a:cubicBezTo>
                  <a:pt x="142382" y="101601"/>
                  <a:pt x="111506" y="118197"/>
                  <a:pt x="97227" y="146756"/>
                </a:cubicBezTo>
                <a:cubicBezTo>
                  <a:pt x="68581" y="204047"/>
                  <a:pt x="83984" y="177910"/>
                  <a:pt x="52071" y="225778"/>
                </a:cubicBezTo>
                <a:cubicBezTo>
                  <a:pt x="30101" y="291689"/>
                  <a:pt x="49361" y="228039"/>
                  <a:pt x="29493" y="327378"/>
                </a:cubicBezTo>
                <a:cubicBezTo>
                  <a:pt x="22689" y="361397"/>
                  <a:pt x="14441" y="395111"/>
                  <a:pt x="6915" y="428978"/>
                </a:cubicBezTo>
                <a:cubicBezTo>
                  <a:pt x="11305" y="582620"/>
                  <a:pt x="-22808" y="721975"/>
                  <a:pt x="29493" y="857956"/>
                </a:cubicBezTo>
                <a:cubicBezTo>
                  <a:pt x="44042" y="895783"/>
                  <a:pt x="64819" y="931527"/>
                  <a:pt x="74649" y="970845"/>
                </a:cubicBezTo>
                <a:cubicBezTo>
                  <a:pt x="78412" y="985897"/>
                  <a:pt x="80490" y="1001473"/>
                  <a:pt x="85938" y="1016000"/>
                </a:cubicBezTo>
                <a:cubicBezTo>
                  <a:pt x="91847" y="1031757"/>
                  <a:pt x="100166" y="1046545"/>
                  <a:pt x="108515" y="1061156"/>
                </a:cubicBezTo>
                <a:cubicBezTo>
                  <a:pt x="124661" y="1089411"/>
                  <a:pt x="139488" y="1107663"/>
                  <a:pt x="164960" y="1128889"/>
                </a:cubicBezTo>
                <a:cubicBezTo>
                  <a:pt x="184967" y="1145561"/>
                  <a:pt x="221250" y="1164303"/>
                  <a:pt x="243982" y="1174045"/>
                </a:cubicBezTo>
                <a:cubicBezTo>
                  <a:pt x="254919" y="1178733"/>
                  <a:pt x="266560" y="1181571"/>
                  <a:pt x="277849" y="1185334"/>
                </a:cubicBezTo>
                <a:cubicBezTo>
                  <a:pt x="289138" y="1192860"/>
                  <a:pt x="299580" y="1201845"/>
                  <a:pt x="311715" y="1207912"/>
                </a:cubicBezTo>
                <a:cubicBezTo>
                  <a:pt x="322358" y="1213234"/>
                  <a:pt x="335250" y="1213296"/>
                  <a:pt x="345582" y="1219200"/>
                </a:cubicBezTo>
                <a:cubicBezTo>
                  <a:pt x="361918" y="1228535"/>
                  <a:pt x="373909" y="1244653"/>
                  <a:pt x="390738" y="1253067"/>
                </a:cubicBezTo>
                <a:cubicBezTo>
                  <a:pt x="407579" y="1261488"/>
                  <a:pt x="495122" y="1274228"/>
                  <a:pt x="503627" y="1275645"/>
                </a:cubicBezTo>
                <a:cubicBezTo>
                  <a:pt x="872990" y="1398767"/>
                  <a:pt x="569532" y="1309988"/>
                  <a:pt x="1451893" y="1298223"/>
                </a:cubicBezTo>
                <a:cubicBezTo>
                  <a:pt x="1532498" y="1271355"/>
                  <a:pt x="1499825" y="1288847"/>
                  <a:pt x="1553493" y="1253067"/>
                </a:cubicBezTo>
                <a:cubicBezTo>
                  <a:pt x="1631597" y="1135912"/>
                  <a:pt x="1506643" y="1311206"/>
                  <a:pt x="1621227" y="1196623"/>
                </a:cubicBezTo>
                <a:cubicBezTo>
                  <a:pt x="1815327" y="1002525"/>
                  <a:pt x="1620527" y="1154816"/>
                  <a:pt x="1745404" y="1061156"/>
                </a:cubicBezTo>
                <a:cubicBezTo>
                  <a:pt x="1773779" y="976030"/>
                  <a:pt x="1732202" y="1077658"/>
                  <a:pt x="1790560" y="1004712"/>
                </a:cubicBezTo>
                <a:cubicBezTo>
                  <a:pt x="1852882" y="926811"/>
                  <a:pt x="1738655" y="1012976"/>
                  <a:pt x="1835715" y="948267"/>
                </a:cubicBezTo>
                <a:cubicBezTo>
                  <a:pt x="1839478" y="936978"/>
                  <a:pt x="1843735" y="925842"/>
                  <a:pt x="1847004" y="914400"/>
                </a:cubicBezTo>
                <a:cubicBezTo>
                  <a:pt x="1851266" y="899482"/>
                  <a:pt x="1849687" y="882154"/>
                  <a:pt x="1858293" y="869245"/>
                </a:cubicBezTo>
                <a:cubicBezTo>
                  <a:pt x="1865819" y="857956"/>
                  <a:pt x="1880871" y="854193"/>
                  <a:pt x="1892160" y="846667"/>
                </a:cubicBezTo>
                <a:cubicBezTo>
                  <a:pt x="1895923" y="835378"/>
                  <a:pt x="1900180" y="824242"/>
                  <a:pt x="1903449" y="812800"/>
                </a:cubicBezTo>
                <a:cubicBezTo>
                  <a:pt x="1907711" y="797882"/>
                  <a:pt x="1905046" y="779760"/>
                  <a:pt x="1914738" y="767645"/>
                </a:cubicBezTo>
                <a:cubicBezTo>
                  <a:pt x="1922171" y="758353"/>
                  <a:pt x="1937315" y="760119"/>
                  <a:pt x="1948604" y="756356"/>
                </a:cubicBezTo>
                <a:cubicBezTo>
                  <a:pt x="1972099" y="662376"/>
                  <a:pt x="1943490" y="755294"/>
                  <a:pt x="1982471" y="677334"/>
                </a:cubicBezTo>
                <a:cubicBezTo>
                  <a:pt x="1987793" y="666691"/>
                  <a:pt x="1988062" y="653914"/>
                  <a:pt x="1993760" y="643467"/>
                </a:cubicBezTo>
                <a:cubicBezTo>
                  <a:pt x="2010759" y="612302"/>
                  <a:pt x="2050204" y="553156"/>
                  <a:pt x="2050204" y="553156"/>
                </a:cubicBezTo>
                <a:cubicBezTo>
                  <a:pt x="2073804" y="435158"/>
                  <a:pt x="2079388" y="430761"/>
                  <a:pt x="2050204" y="248356"/>
                </a:cubicBezTo>
                <a:cubicBezTo>
                  <a:pt x="2047682" y="232592"/>
                  <a:pt x="2026728" y="226610"/>
                  <a:pt x="2016338" y="214489"/>
                </a:cubicBezTo>
                <a:cubicBezTo>
                  <a:pt x="1955475" y="143482"/>
                  <a:pt x="2014733" y="188692"/>
                  <a:pt x="1926027" y="135467"/>
                </a:cubicBezTo>
                <a:cubicBezTo>
                  <a:pt x="1922264" y="124178"/>
                  <a:pt x="1921339" y="111501"/>
                  <a:pt x="1914738" y="101600"/>
                </a:cubicBezTo>
                <a:cubicBezTo>
                  <a:pt x="1903545" y="84811"/>
                  <a:pt x="1866732" y="53924"/>
                  <a:pt x="1847004" y="45156"/>
                </a:cubicBezTo>
                <a:cubicBezTo>
                  <a:pt x="1825256" y="35490"/>
                  <a:pt x="1801849" y="30104"/>
                  <a:pt x="1779271" y="22578"/>
                </a:cubicBezTo>
                <a:lnTo>
                  <a:pt x="1745404" y="11289"/>
                </a:lnTo>
                <a:cubicBezTo>
                  <a:pt x="1719391" y="15625"/>
                  <a:pt x="1671594" y="19972"/>
                  <a:pt x="1643804" y="33867"/>
                </a:cubicBezTo>
                <a:cubicBezTo>
                  <a:pt x="1631669" y="39935"/>
                  <a:pt x="1655094" y="75260"/>
                  <a:pt x="1621227" y="79023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976538" y="4688377"/>
            <a:ext cx="1351169" cy="932040"/>
          </a:xfrm>
          <a:custGeom>
            <a:avLst/>
            <a:gdLst>
              <a:gd name="connsiteX0" fmla="*/ 1621227 w 2070053"/>
              <a:gd name="connsiteY0" fmla="*/ 79023 h 1340169"/>
              <a:gd name="connsiteX1" fmla="*/ 1440604 w 2070053"/>
              <a:gd name="connsiteY1" fmla="*/ 56445 h 1340169"/>
              <a:gd name="connsiteX2" fmla="*/ 1350293 w 2070053"/>
              <a:gd name="connsiteY2" fmla="*/ 33867 h 1340169"/>
              <a:gd name="connsiteX3" fmla="*/ 1226115 w 2070053"/>
              <a:gd name="connsiteY3" fmla="*/ 22578 h 1340169"/>
              <a:gd name="connsiteX4" fmla="*/ 842293 w 2070053"/>
              <a:gd name="connsiteY4" fmla="*/ 0 h 1340169"/>
              <a:gd name="connsiteX5" fmla="*/ 334293 w 2070053"/>
              <a:gd name="connsiteY5" fmla="*/ 11289 h 1340169"/>
              <a:gd name="connsiteX6" fmla="*/ 266560 w 2070053"/>
              <a:gd name="connsiteY6" fmla="*/ 45156 h 1340169"/>
              <a:gd name="connsiteX7" fmla="*/ 198827 w 2070053"/>
              <a:gd name="connsiteY7" fmla="*/ 67734 h 1340169"/>
              <a:gd name="connsiteX8" fmla="*/ 164960 w 2070053"/>
              <a:gd name="connsiteY8" fmla="*/ 79023 h 1340169"/>
              <a:gd name="connsiteX9" fmla="*/ 97227 w 2070053"/>
              <a:gd name="connsiteY9" fmla="*/ 146756 h 1340169"/>
              <a:gd name="connsiteX10" fmla="*/ 52071 w 2070053"/>
              <a:gd name="connsiteY10" fmla="*/ 225778 h 1340169"/>
              <a:gd name="connsiteX11" fmla="*/ 29493 w 2070053"/>
              <a:gd name="connsiteY11" fmla="*/ 327378 h 1340169"/>
              <a:gd name="connsiteX12" fmla="*/ 6915 w 2070053"/>
              <a:gd name="connsiteY12" fmla="*/ 428978 h 1340169"/>
              <a:gd name="connsiteX13" fmla="*/ 29493 w 2070053"/>
              <a:gd name="connsiteY13" fmla="*/ 857956 h 1340169"/>
              <a:gd name="connsiteX14" fmla="*/ 74649 w 2070053"/>
              <a:gd name="connsiteY14" fmla="*/ 970845 h 1340169"/>
              <a:gd name="connsiteX15" fmla="*/ 85938 w 2070053"/>
              <a:gd name="connsiteY15" fmla="*/ 1016000 h 1340169"/>
              <a:gd name="connsiteX16" fmla="*/ 108515 w 2070053"/>
              <a:gd name="connsiteY16" fmla="*/ 1061156 h 1340169"/>
              <a:gd name="connsiteX17" fmla="*/ 164960 w 2070053"/>
              <a:gd name="connsiteY17" fmla="*/ 1128889 h 1340169"/>
              <a:gd name="connsiteX18" fmla="*/ 243982 w 2070053"/>
              <a:gd name="connsiteY18" fmla="*/ 1174045 h 1340169"/>
              <a:gd name="connsiteX19" fmla="*/ 277849 w 2070053"/>
              <a:gd name="connsiteY19" fmla="*/ 1185334 h 1340169"/>
              <a:gd name="connsiteX20" fmla="*/ 311715 w 2070053"/>
              <a:gd name="connsiteY20" fmla="*/ 1207912 h 1340169"/>
              <a:gd name="connsiteX21" fmla="*/ 345582 w 2070053"/>
              <a:gd name="connsiteY21" fmla="*/ 1219200 h 1340169"/>
              <a:gd name="connsiteX22" fmla="*/ 390738 w 2070053"/>
              <a:gd name="connsiteY22" fmla="*/ 1253067 h 1340169"/>
              <a:gd name="connsiteX23" fmla="*/ 503627 w 2070053"/>
              <a:gd name="connsiteY23" fmla="*/ 1275645 h 1340169"/>
              <a:gd name="connsiteX24" fmla="*/ 1451893 w 2070053"/>
              <a:gd name="connsiteY24" fmla="*/ 1298223 h 1340169"/>
              <a:gd name="connsiteX25" fmla="*/ 1553493 w 2070053"/>
              <a:gd name="connsiteY25" fmla="*/ 1253067 h 1340169"/>
              <a:gd name="connsiteX26" fmla="*/ 1621227 w 2070053"/>
              <a:gd name="connsiteY26" fmla="*/ 1196623 h 1340169"/>
              <a:gd name="connsiteX27" fmla="*/ 1745404 w 2070053"/>
              <a:gd name="connsiteY27" fmla="*/ 1061156 h 1340169"/>
              <a:gd name="connsiteX28" fmla="*/ 1790560 w 2070053"/>
              <a:gd name="connsiteY28" fmla="*/ 1004712 h 1340169"/>
              <a:gd name="connsiteX29" fmla="*/ 1835715 w 2070053"/>
              <a:gd name="connsiteY29" fmla="*/ 948267 h 1340169"/>
              <a:gd name="connsiteX30" fmla="*/ 1847004 w 2070053"/>
              <a:gd name="connsiteY30" fmla="*/ 914400 h 1340169"/>
              <a:gd name="connsiteX31" fmla="*/ 1858293 w 2070053"/>
              <a:gd name="connsiteY31" fmla="*/ 869245 h 1340169"/>
              <a:gd name="connsiteX32" fmla="*/ 1892160 w 2070053"/>
              <a:gd name="connsiteY32" fmla="*/ 846667 h 1340169"/>
              <a:gd name="connsiteX33" fmla="*/ 1903449 w 2070053"/>
              <a:gd name="connsiteY33" fmla="*/ 812800 h 1340169"/>
              <a:gd name="connsiteX34" fmla="*/ 1914738 w 2070053"/>
              <a:gd name="connsiteY34" fmla="*/ 767645 h 1340169"/>
              <a:gd name="connsiteX35" fmla="*/ 1948604 w 2070053"/>
              <a:gd name="connsiteY35" fmla="*/ 756356 h 1340169"/>
              <a:gd name="connsiteX36" fmla="*/ 1982471 w 2070053"/>
              <a:gd name="connsiteY36" fmla="*/ 677334 h 1340169"/>
              <a:gd name="connsiteX37" fmla="*/ 1993760 w 2070053"/>
              <a:gd name="connsiteY37" fmla="*/ 643467 h 1340169"/>
              <a:gd name="connsiteX38" fmla="*/ 2050204 w 2070053"/>
              <a:gd name="connsiteY38" fmla="*/ 553156 h 1340169"/>
              <a:gd name="connsiteX39" fmla="*/ 2050204 w 2070053"/>
              <a:gd name="connsiteY39" fmla="*/ 248356 h 1340169"/>
              <a:gd name="connsiteX40" fmla="*/ 2016338 w 2070053"/>
              <a:gd name="connsiteY40" fmla="*/ 214489 h 1340169"/>
              <a:gd name="connsiteX41" fmla="*/ 1926027 w 2070053"/>
              <a:gd name="connsiteY41" fmla="*/ 135467 h 1340169"/>
              <a:gd name="connsiteX42" fmla="*/ 1914738 w 2070053"/>
              <a:gd name="connsiteY42" fmla="*/ 101600 h 1340169"/>
              <a:gd name="connsiteX43" fmla="*/ 1847004 w 2070053"/>
              <a:gd name="connsiteY43" fmla="*/ 45156 h 1340169"/>
              <a:gd name="connsiteX44" fmla="*/ 1779271 w 2070053"/>
              <a:gd name="connsiteY44" fmla="*/ 22578 h 1340169"/>
              <a:gd name="connsiteX45" fmla="*/ 1745404 w 2070053"/>
              <a:gd name="connsiteY45" fmla="*/ 11289 h 1340169"/>
              <a:gd name="connsiteX46" fmla="*/ 1643804 w 2070053"/>
              <a:gd name="connsiteY46" fmla="*/ 33867 h 1340169"/>
              <a:gd name="connsiteX47" fmla="*/ 1621227 w 2070053"/>
              <a:gd name="connsiteY47" fmla="*/ 79023 h 134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70053" h="1340169">
                <a:moveTo>
                  <a:pt x="1621227" y="79023"/>
                </a:moveTo>
                <a:cubicBezTo>
                  <a:pt x="1587360" y="82786"/>
                  <a:pt x="1811858" y="115065"/>
                  <a:pt x="1440604" y="56445"/>
                </a:cubicBezTo>
                <a:cubicBezTo>
                  <a:pt x="1409954" y="51605"/>
                  <a:pt x="1380943" y="38707"/>
                  <a:pt x="1350293" y="33867"/>
                </a:cubicBezTo>
                <a:cubicBezTo>
                  <a:pt x="1309238" y="27385"/>
                  <a:pt x="1267586" y="25343"/>
                  <a:pt x="1226115" y="22578"/>
                </a:cubicBezTo>
                <a:lnTo>
                  <a:pt x="842293" y="0"/>
                </a:lnTo>
                <a:lnTo>
                  <a:pt x="334293" y="11289"/>
                </a:lnTo>
                <a:cubicBezTo>
                  <a:pt x="300223" y="12709"/>
                  <a:pt x="295885" y="32123"/>
                  <a:pt x="266560" y="45156"/>
                </a:cubicBezTo>
                <a:cubicBezTo>
                  <a:pt x="244812" y="54822"/>
                  <a:pt x="221405" y="60208"/>
                  <a:pt x="198827" y="67734"/>
                </a:cubicBezTo>
                <a:lnTo>
                  <a:pt x="164960" y="79023"/>
                </a:lnTo>
                <a:cubicBezTo>
                  <a:pt x="142382" y="101601"/>
                  <a:pt x="111506" y="118197"/>
                  <a:pt x="97227" y="146756"/>
                </a:cubicBezTo>
                <a:cubicBezTo>
                  <a:pt x="68581" y="204047"/>
                  <a:pt x="83984" y="177910"/>
                  <a:pt x="52071" y="225778"/>
                </a:cubicBezTo>
                <a:cubicBezTo>
                  <a:pt x="30101" y="291689"/>
                  <a:pt x="49361" y="228039"/>
                  <a:pt x="29493" y="327378"/>
                </a:cubicBezTo>
                <a:cubicBezTo>
                  <a:pt x="22689" y="361397"/>
                  <a:pt x="14441" y="395111"/>
                  <a:pt x="6915" y="428978"/>
                </a:cubicBezTo>
                <a:cubicBezTo>
                  <a:pt x="11305" y="582620"/>
                  <a:pt x="-22808" y="721975"/>
                  <a:pt x="29493" y="857956"/>
                </a:cubicBezTo>
                <a:cubicBezTo>
                  <a:pt x="44042" y="895783"/>
                  <a:pt x="64819" y="931527"/>
                  <a:pt x="74649" y="970845"/>
                </a:cubicBezTo>
                <a:cubicBezTo>
                  <a:pt x="78412" y="985897"/>
                  <a:pt x="80490" y="1001473"/>
                  <a:pt x="85938" y="1016000"/>
                </a:cubicBezTo>
                <a:cubicBezTo>
                  <a:pt x="91847" y="1031757"/>
                  <a:pt x="100166" y="1046545"/>
                  <a:pt x="108515" y="1061156"/>
                </a:cubicBezTo>
                <a:cubicBezTo>
                  <a:pt x="124661" y="1089411"/>
                  <a:pt x="139488" y="1107663"/>
                  <a:pt x="164960" y="1128889"/>
                </a:cubicBezTo>
                <a:cubicBezTo>
                  <a:pt x="184967" y="1145561"/>
                  <a:pt x="221250" y="1164303"/>
                  <a:pt x="243982" y="1174045"/>
                </a:cubicBezTo>
                <a:cubicBezTo>
                  <a:pt x="254919" y="1178733"/>
                  <a:pt x="266560" y="1181571"/>
                  <a:pt x="277849" y="1185334"/>
                </a:cubicBezTo>
                <a:cubicBezTo>
                  <a:pt x="289138" y="1192860"/>
                  <a:pt x="299580" y="1201845"/>
                  <a:pt x="311715" y="1207912"/>
                </a:cubicBezTo>
                <a:cubicBezTo>
                  <a:pt x="322358" y="1213234"/>
                  <a:pt x="335250" y="1213296"/>
                  <a:pt x="345582" y="1219200"/>
                </a:cubicBezTo>
                <a:cubicBezTo>
                  <a:pt x="361918" y="1228535"/>
                  <a:pt x="373909" y="1244653"/>
                  <a:pt x="390738" y="1253067"/>
                </a:cubicBezTo>
                <a:cubicBezTo>
                  <a:pt x="407579" y="1261488"/>
                  <a:pt x="495122" y="1274228"/>
                  <a:pt x="503627" y="1275645"/>
                </a:cubicBezTo>
                <a:cubicBezTo>
                  <a:pt x="872990" y="1398767"/>
                  <a:pt x="569532" y="1309988"/>
                  <a:pt x="1451893" y="1298223"/>
                </a:cubicBezTo>
                <a:cubicBezTo>
                  <a:pt x="1532498" y="1271355"/>
                  <a:pt x="1499825" y="1288847"/>
                  <a:pt x="1553493" y="1253067"/>
                </a:cubicBezTo>
                <a:cubicBezTo>
                  <a:pt x="1631597" y="1135912"/>
                  <a:pt x="1506643" y="1311206"/>
                  <a:pt x="1621227" y="1196623"/>
                </a:cubicBezTo>
                <a:cubicBezTo>
                  <a:pt x="1815327" y="1002525"/>
                  <a:pt x="1620527" y="1154816"/>
                  <a:pt x="1745404" y="1061156"/>
                </a:cubicBezTo>
                <a:cubicBezTo>
                  <a:pt x="1773779" y="976030"/>
                  <a:pt x="1732202" y="1077658"/>
                  <a:pt x="1790560" y="1004712"/>
                </a:cubicBezTo>
                <a:cubicBezTo>
                  <a:pt x="1852882" y="926811"/>
                  <a:pt x="1738655" y="1012976"/>
                  <a:pt x="1835715" y="948267"/>
                </a:cubicBezTo>
                <a:cubicBezTo>
                  <a:pt x="1839478" y="936978"/>
                  <a:pt x="1843735" y="925842"/>
                  <a:pt x="1847004" y="914400"/>
                </a:cubicBezTo>
                <a:cubicBezTo>
                  <a:pt x="1851266" y="899482"/>
                  <a:pt x="1849687" y="882154"/>
                  <a:pt x="1858293" y="869245"/>
                </a:cubicBezTo>
                <a:cubicBezTo>
                  <a:pt x="1865819" y="857956"/>
                  <a:pt x="1880871" y="854193"/>
                  <a:pt x="1892160" y="846667"/>
                </a:cubicBezTo>
                <a:cubicBezTo>
                  <a:pt x="1895923" y="835378"/>
                  <a:pt x="1900180" y="824242"/>
                  <a:pt x="1903449" y="812800"/>
                </a:cubicBezTo>
                <a:cubicBezTo>
                  <a:pt x="1907711" y="797882"/>
                  <a:pt x="1905046" y="779760"/>
                  <a:pt x="1914738" y="767645"/>
                </a:cubicBezTo>
                <a:cubicBezTo>
                  <a:pt x="1922171" y="758353"/>
                  <a:pt x="1937315" y="760119"/>
                  <a:pt x="1948604" y="756356"/>
                </a:cubicBezTo>
                <a:cubicBezTo>
                  <a:pt x="1972099" y="662376"/>
                  <a:pt x="1943490" y="755294"/>
                  <a:pt x="1982471" y="677334"/>
                </a:cubicBezTo>
                <a:cubicBezTo>
                  <a:pt x="1987793" y="666691"/>
                  <a:pt x="1988062" y="653914"/>
                  <a:pt x="1993760" y="643467"/>
                </a:cubicBezTo>
                <a:cubicBezTo>
                  <a:pt x="2010759" y="612302"/>
                  <a:pt x="2050204" y="553156"/>
                  <a:pt x="2050204" y="553156"/>
                </a:cubicBezTo>
                <a:cubicBezTo>
                  <a:pt x="2073804" y="435158"/>
                  <a:pt x="2079388" y="430761"/>
                  <a:pt x="2050204" y="248356"/>
                </a:cubicBezTo>
                <a:cubicBezTo>
                  <a:pt x="2047682" y="232592"/>
                  <a:pt x="2026728" y="226610"/>
                  <a:pt x="2016338" y="214489"/>
                </a:cubicBezTo>
                <a:cubicBezTo>
                  <a:pt x="1955475" y="143482"/>
                  <a:pt x="2014733" y="188692"/>
                  <a:pt x="1926027" y="135467"/>
                </a:cubicBezTo>
                <a:cubicBezTo>
                  <a:pt x="1922264" y="124178"/>
                  <a:pt x="1921339" y="111501"/>
                  <a:pt x="1914738" y="101600"/>
                </a:cubicBezTo>
                <a:cubicBezTo>
                  <a:pt x="1903545" y="84811"/>
                  <a:pt x="1866732" y="53924"/>
                  <a:pt x="1847004" y="45156"/>
                </a:cubicBezTo>
                <a:cubicBezTo>
                  <a:pt x="1825256" y="35490"/>
                  <a:pt x="1801849" y="30104"/>
                  <a:pt x="1779271" y="22578"/>
                </a:cubicBezTo>
                <a:lnTo>
                  <a:pt x="1745404" y="11289"/>
                </a:lnTo>
                <a:cubicBezTo>
                  <a:pt x="1719391" y="15625"/>
                  <a:pt x="1671594" y="19972"/>
                  <a:pt x="1643804" y="33867"/>
                </a:cubicBezTo>
                <a:cubicBezTo>
                  <a:pt x="1631669" y="39935"/>
                  <a:pt x="1655094" y="75260"/>
                  <a:pt x="1621227" y="79023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414071" y="5595766"/>
            <a:ext cx="1651271" cy="709377"/>
          </a:xfrm>
          <a:custGeom>
            <a:avLst/>
            <a:gdLst>
              <a:gd name="connsiteX0" fmla="*/ 1621227 w 2070053"/>
              <a:gd name="connsiteY0" fmla="*/ 79023 h 1340169"/>
              <a:gd name="connsiteX1" fmla="*/ 1440604 w 2070053"/>
              <a:gd name="connsiteY1" fmla="*/ 56445 h 1340169"/>
              <a:gd name="connsiteX2" fmla="*/ 1350293 w 2070053"/>
              <a:gd name="connsiteY2" fmla="*/ 33867 h 1340169"/>
              <a:gd name="connsiteX3" fmla="*/ 1226115 w 2070053"/>
              <a:gd name="connsiteY3" fmla="*/ 22578 h 1340169"/>
              <a:gd name="connsiteX4" fmla="*/ 842293 w 2070053"/>
              <a:gd name="connsiteY4" fmla="*/ 0 h 1340169"/>
              <a:gd name="connsiteX5" fmla="*/ 334293 w 2070053"/>
              <a:gd name="connsiteY5" fmla="*/ 11289 h 1340169"/>
              <a:gd name="connsiteX6" fmla="*/ 266560 w 2070053"/>
              <a:gd name="connsiteY6" fmla="*/ 45156 h 1340169"/>
              <a:gd name="connsiteX7" fmla="*/ 198827 w 2070053"/>
              <a:gd name="connsiteY7" fmla="*/ 67734 h 1340169"/>
              <a:gd name="connsiteX8" fmla="*/ 164960 w 2070053"/>
              <a:gd name="connsiteY8" fmla="*/ 79023 h 1340169"/>
              <a:gd name="connsiteX9" fmla="*/ 97227 w 2070053"/>
              <a:gd name="connsiteY9" fmla="*/ 146756 h 1340169"/>
              <a:gd name="connsiteX10" fmla="*/ 52071 w 2070053"/>
              <a:gd name="connsiteY10" fmla="*/ 225778 h 1340169"/>
              <a:gd name="connsiteX11" fmla="*/ 29493 w 2070053"/>
              <a:gd name="connsiteY11" fmla="*/ 327378 h 1340169"/>
              <a:gd name="connsiteX12" fmla="*/ 6915 w 2070053"/>
              <a:gd name="connsiteY12" fmla="*/ 428978 h 1340169"/>
              <a:gd name="connsiteX13" fmla="*/ 29493 w 2070053"/>
              <a:gd name="connsiteY13" fmla="*/ 857956 h 1340169"/>
              <a:gd name="connsiteX14" fmla="*/ 74649 w 2070053"/>
              <a:gd name="connsiteY14" fmla="*/ 970845 h 1340169"/>
              <a:gd name="connsiteX15" fmla="*/ 85938 w 2070053"/>
              <a:gd name="connsiteY15" fmla="*/ 1016000 h 1340169"/>
              <a:gd name="connsiteX16" fmla="*/ 108515 w 2070053"/>
              <a:gd name="connsiteY16" fmla="*/ 1061156 h 1340169"/>
              <a:gd name="connsiteX17" fmla="*/ 164960 w 2070053"/>
              <a:gd name="connsiteY17" fmla="*/ 1128889 h 1340169"/>
              <a:gd name="connsiteX18" fmla="*/ 243982 w 2070053"/>
              <a:gd name="connsiteY18" fmla="*/ 1174045 h 1340169"/>
              <a:gd name="connsiteX19" fmla="*/ 277849 w 2070053"/>
              <a:gd name="connsiteY19" fmla="*/ 1185334 h 1340169"/>
              <a:gd name="connsiteX20" fmla="*/ 311715 w 2070053"/>
              <a:gd name="connsiteY20" fmla="*/ 1207912 h 1340169"/>
              <a:gd name="connsiteX21" fmla="*/ 345582 w 2070053"/>
              <a:gd name="connsiteY21" fmla="*/ 1219200 h 1340169"/>
              <a:gd name="connsiteX22" fmla="*/ 390738 w 2070053"/>
              <a:gd name="connsiteY22" fmla="*/ 1253067 h 1340169"/>
              <a:gd name="connsiteX23" fmla="*/ 503627 w 2070053"/>
              <a:gd name="connsiteY23" fmla="*/ 1275645 h 1340169"/>
              <a:gd name="connsiteX24" fmla="*/ 1451893 w 2070053"/>
              <a:gd name="connsiteY24" fmla="*/ 1298223 h 1340169"/>
              <a:gd name="connsiteX25" fmla="*/ 1553493 w 2070053"/>
              <a:gd name="connsiteY25" fmla="*/ 1253067 h 1340169"/>
              <a:gd name="connsiteX26" fmla="*/ 1621227 w 2070053"/>
              <a:gd name="connsiteY26" fmla="*/ 1196623 h 1340169"/>
              <a:gd name="connsiteX27" fmla="*/ 1745404 w 2070053"/>
              <a:gd name="connsiteY27" fmla="*/ 1061156 h 1340169"/>
              <a:gd name="connsiteX28" fmla="*/ 1790560 w 2070053"/>
              <a:gd name="connsiteY28" fmla="*/ 1004712 h 1340169"/>
              <a:gd name="connsiteX29" fmla="*/ 1835715 w 2070053"/>
              <a:gd name="connsiteY29" fmla="*/ 948267 h 1340169"/>
              <a:gd name="connsiteX30" fmla="*/ 1847004 w 2070053"/>
              <a:gd name="connsiteY30" fmla="*/ 914400 h 1340169"/>
              <a:gd name="connsiteX31" fmla="*/ 1858293 w 2070053"/>
              <a:gd name="connsiteY31" fmla="*/ 869245 h 1340169"/>
              <a:gd name="connsiteX32" fmla="*/ 1892160 w 2070053"/>
              <a:gd name="connsiteY32" fmla="*/ 846667 h 1340169"/>
              <a:gd name="connsiteX33" fmla="*/ 1903449 w 2070053"/>
              <a:gd name="connsiteY33" fmla="*/ 812800 h 1340169"/>
              <a:gd name="connsiteX34" fmla="*/ 1914738 w 2070053"/>
              <a:gd name="connsiteY34" fmla="*/ 767645 h 1340169"/>
              <a:gd name="connsiteX35" fmla="*/ 1948604 w 2070053"/>
              <a:gd name="connsiteY35" fmla="*/ 756356 h 1340169"/>
              <a:gd name="connsiteX36" fmla="*/ 1982471 w 2070053"/>
              <a:gd name="connsiteY36" fmla="*/ 677334 h 1340169"/>
              <a:gd name="connsiteX37" fmla="*/ 1993760 w 2070053"/>
              <a:gd name="connsiteY37" fmla="*/ 643467 h 1340169"/>
              <a:gd name="connsiteX38" fmla="*/ 2050204 w 2070053"/>
              <a:gd name="connsiteY38" fmla="*/ 553156 h 1340169"/>
              <a:gd name="connsiteX39" fmla="*/ 2050204 w 2070053"/>
              <a:gd name="connsiteY39" fmla="*/ 248356 h 1340169"/>
              <a:gd name="connsiteX40" fmla="*/ 2016338 w 2070053"/>
              <a:gd name="connsiteY40" fmla="*/ 214489 h 1340169"/>
              <a:gd name="connsiteX41" fmla="*/ 1926027 w 2070053"/>
              <a:gd name="connsiteY41" fmla="*/ 135467 h 1340169"/>
              <a:gd name="connsiteX42" fmla="*/ 1914738 w 2070053"/>
              <a:gd name="connsiteY42" fmla="*/ 101600 h 1340169"/>
              <a:gd name="connsiteX43" fmla="*/ 1847004 w 2070053"/>
              <a:gd name="connsiteY43" fmla="*/ 45156 h 1340169"/>
              <a:gd name="connsiteX44" fmla="*/ 1779271 w 2070053"/>
              <a:gd name="connsiteY44" fmla="*/ 22578 h 1340169"/>
              <a:gd name="connsiteX45" fmla="*/ 1745404 w 2070053"/>
              <a:gd name="connsiteY45" fmla="*/ 11289 h 1340169"/>
              <a:gd name="connsiteX46" fmla="*/ 1643804 w 2070053"/>
              <a:gd name="connsiteY46" fmla="*/ 33867 h 1340169"/>
              <a:gd name="connsiteX47" fmla="*/ 1621227 w 2070053"/>
              <a:gd name="connsiteY47" fmla="*/ 79023 h 134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70053" h="1340169">
                <a:moveTo>
                  <a:pt x="1621227" y="79023"/>
                </a:moveTo>
                <a:cubicBezTo>
                  <a:pt x="1587360" y="82786"/>
                  <a:pt x="1811858" y="115065"/>
                  <a:pt x="1440604" y="56445"/>
                </a:cubicBezTo>
                <a:cubicBezTo>
                  <a:pt x="1409954" y="51605"/>
                  <a:pt x="1380943" y="38707"/>
                  <a:pt x="1350293" y="33867"/>
                </a:cubicBezTo>
                <a:cubicBezTo>
                  <a:pt x="1309238" y="27385"/>
                  <a:pt x="1267586" y="25343"/>
                  <a:pt x="1226115" y="22578"/>
                </a:cubicBezTo>
                <a:lnTo>
                  <a:pt x="842293" y="0"/>
                </a:lnTo>
                <a:lnTo>
                  <a:pt x="334293" y="11289"/>
                </a:lnTo>
                <a:cubicBezTo>
                  <a:pt x="300223" y="12709"/>
                  <a:pt x="295885" y="32123"/>
                  <a:pt x="266560" y="45156"/>
                </a:cubicBezTo>
                <a:cubicBezTo>
                  <a:pt x="244812" y="54822"/>
                  <a:pt x="221405" y="60208"/>
                  <a:pt x="198827" y="67734"/>
                </a:cubicBezTo>
                <a:lnTo>
                  <a:pt x="164960" y="79023"/>
                </a:lnTo>
                <a:cubicBezTo>
                  <a:pt x="142382" y="101601"/>
                  <a:pt x="111506" y="118197"/>
                  <a:pt x="97227" y="146756"/>
                </a:cubicBezTo>
                <a:cubicBezTo>
                  <a:pt x="68581" y="204047"/>
                  <a:pt x="83984" y="177910"/>
                  <a:pt x="52071" y="225778"/>
                </a:cubicBezTo>
                <a:cubicBezTo>
                  <a:pt x="30101" y="291689"/>
                  <a:pt x="49361" y="228039"/>
                  <a:pt x="29493" y="327378"/>
                </a:cubicBezTo>
                <a:cubicBezTo>
                  <a:pt x="22689" y="361397"/>
                  <a:pt x="14441" y="395111"/>
                  <a:pt x="6915" y="428978"/>
                </a:cubicBezTo>
                <a:cubicBezTo>
                  <a:pt x="11305" y="582620"/>
                  <a:pt x="-22808" y="721975"/>
                  <a:pt x="29493" y="857956"/>
                </a:cubicBezTo>
                <a:cubicBezTo>
                  <a:pt x="44042" y="895783"/>
                  <a:pt x="64819" y="931527"/>
                  <a:pt x="74649" y="970845"/>
                </a:cubicBezTo>
                <a:cubicBezTo>
                  <a:pt x="78412" y="985897"/>
                  <a:pt x="80490" y="1001473"/>
                  <a:pt x="85938" y="1016000"/>
                </a:cubicBezTo>
                <a:cubicBezTo>
                  <a:pt x="91847" y="1031757"/>
                  <a:pt x="100166" y="1046545"/>
                  <a:pt x="108515" y="1061156"/>
                </a:cubicBezTo>
                <a:cubicBezTo>
                  <a:pt x="124661" y="1089411"/>
                  <a:pt x="139488" y="1107663"/>
                  <a:pt x="164960" y="1128889"/>
                </a:cubicBezTo>
                <a:cubicBezTo>
                  <a:pt x="184967" y="1145561"/>
                  <a:pt x="221250" y="1164303"/>
                  <a:pt x="243982" y="1174045"/>
                </a:cubicBezTo>
                <a:cubicBezTo>
                  <a:pt x="254919" y="1178733"/>
                  <a:pt x="266560" y="1181571"/>
                  <a:pt x="277849" y="1185334"/>
                </a:cubicBezTo>
                <a:cubicBezTo>
                  <a:pt x="289138" y="1192860"/>
                  <a:pt x="299580" y="1201845"/>
                  <a:pt x="311715" y="1207912"/>
                </a:cubicBezTo>
                <a:cubicBezTo>
                  <a:pt x="322358" y="1213234"/>
                  <a:pt x="335250" y="1213296"/>
                  <a:pt x="345582" y="1219200"/>
                </a:cubicBezTo>
                <a:cubicBezTo>
                  <a:pt x="361918" y="1228535"/>
                  <a:pt x="373909" y="1244653"/>
                  <a:pt x="390738" y="1253067"/>
                </a:cubicBezTo>
                <a:cubicBezTo>
                  <a:pt x="407579" y="1261488"/>
                  <a:pt x="495122" y="1274228"/>
                  <a:pt x="503627" y="1275645"/>
                </a:cubicBezTo>
                <a:cubicBezTo>
                  <a:pt x="872990" y="1398767"/>
                  <a:pt x="569532" y="1309988"/>
                  <a:pt x="1451893" y="1298223"/>
                </a:cubicBezTo>
                <a:cubicBezTo>
                  <a:pt x="1532498" y="1271355"/>
                  <a:pt x="1499825" y="1288847"/>
                  <a:pt x="1553493" y="1253067"/>
                </a:cubicBezTo>
                <a:cubicBezTo>
                  <a:pt x="1631597" y="1135912"/>
                  <a:pt x="1506643" y="1311206"/>
                  <a:pt x="1621227" y="1196623"/>
                </a:cubicBezTo>
                <a:cubicBezTo>
                  <a:pt x="1815327" y="1002525"/>
                  <a:pt x="1620527" y="1154816"/>
                  <a:pt x="1745404" y="1061156"/>
                </a:cubicBezTo>
                <a:cubicBezTo>
                  <a:pt x="1773779" y="976030"/>
                  <a:pt x="1732202" y="1077658"/>
                  <a:pt x="1790560" y="1004712"/>
                </a:cubicBezTo>
                <a:cubicBezTo>
                  <a:pt x="1852882" y="926811"/>
                  <a:pt x="1738655" y="1012976"/>
                  <a:pt x="1835715" y="948267"/>
                </a:cubicBezTo>
                <a:cubicBezTo>
                  <a:pt x="1839478" y="936978"/>
                  <a:pt x="1843735" y="925842"/>
                  <a:pt x="1847004" y="914400"/>
                </a:cubicBezTo>
                <a:cubicBezTo>
                  <a:pt x="1851266" y="899482"/>
                  <a:pt x="1849687" y="882154"/>
                  <a:pt x="1858293" y="869245"/>
                </a:cubicBezTo>
                <a:cubicBezTo>
                  <a:pt x="1865819" y="857956"/>
                  <a:pt x="1880871" y="854193"/>
                  <a:pt x="1892160" y="846667"/>
                </a:cubicBezTo>
                <a:cubicBezTo>
                  <a:pt x="1895923" y="835378"/>
                  <a:pt x="1900180" y="824242"/>
                  <a:pt x="1903449" y="812800"/>
                </a:cubicBezTo>
                <a:cubicBezTo>
                  <a:pt x="1907711" y="797882"/>
                  <a:pt x="1905046" y="779760"/>
                  <a:pt x="1914738" y="767645"/>
                </a:cubicBezTo>
                <a:cubicBezTo>
                  <a:pt x="1922171" y="758353"/>
                  <a:pt x="1937315" y="760119"/>
                  <a:pt x="1948604" y="756356"/>
                </a:cubicBezTo>
                <a:cubicBezTo>
                  <a:pt x="1972099" y="662376"/>
                  <a:pt x="1943490" y="755294"/>
                  <a:pt x="1982471" y="677334"/>
                </a:cubicBezTo>
                <a:cubicBezTo>
                  <a:pt x="1987793" y="666691"/>
                  <a:pt x="1988062" y="653914"/>
                  <a:pt x="1993760" y="643467"/>
                </a:cubicBezTo>
                <a:cubicBezTo>
                  <a:pt x="2010759" y="612302"/>
                  <a:pt x="2050204" y="553156"/>
                  <a:pt x="2050204" y="553156"/>
                </a:cubicBezTo>
                <a:cubicBezTo>
                  <a:pt x="2073804" y="435158"/>
                  <a:pt x="2079388" y="430761"/>
                  <a:pt x="2050204" y="248356"/>
                </a:cubicBezTo>
                <a:cubicBezTo>
                  <a:pt x="2047682" y="232592"/>
                  <a:pt x="2026728" y="226610"/>
                  <a:pt x="2016338" y="214489"/>
                </a:cubicBezTo>
                <a:cubicBezTo>
                  <a:pt x="1955475" y="143482"/>
                  <a:pt x="2014733" y="188692"/>
                  <a:pt x="1926027" y="135467"/>
                </a:cubicBezTo>
                <a:cubicBezTo>
                  <a:pt x="1922264" y="124178"/>
                  <a:pt x="1921339" y="111501"/>
                  <a:pt x="1914738" y="101600"/>
                </a:cubicBezTo>
                <a:cubicBezTo>
                  <a:pt x="1903545" y="84811"/>
                  <a:pt x="1866732" y="53924"/>
                  <a:pt x="1847004" y="45156"/>
                </a:cubicBezTo>
                <a:cubicBezTo>
                  <a:pt x="1825256" y="35490"/>
                  <a:pt x="1801849" y="30104"/>
                  <a:pt x="1779271" y="22578"/>
                </a:cubicBezTo>
                <a:lnTo>
                  <a:pt x="1745404" y="11289"/>
                </a:lnTo>
                <a:cubicBezTo>
                  <a:pt x="1719391" y="15625"/>
                  <a:pt x="1671594" y="19972"/>
                  <a:pt x="1643804" y="33867"/>
                </a:cubicBezTo>
                <a:cubicBezTo>
                  <a:pt x="1631669" y="39935"/>
                  <a:pt x="1655094" y="75260"/>
                  <a:pt x="1621227" y="79023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695529">
            <a:off x="5715639" y="4773384"/>
            <a:ext cx="870904" cy="244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39750" y="4080955"/>
            <a:ext cx="631394" cy="316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498186">
            <a:off x="5099660" y="5300162"/>
            <a:ext cx="1334575" cy="307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695" y="3931545"/>
            <a:ext cx="1592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Note: The AP Macro doesn’t include the equity part, to simplify the problems or another way of thinking about it is that equity is zero.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550" y="2095800"/>
            <a:ext cx="1555600" cy="1379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1230" y="5322498"/>
            <a:ext cx="8367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=6000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3838" y="5708953"/>
            <a:ext cx="8367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=6000</a:t>
            </a:r>
          </a:p>
        </p:txBody>
      </p:sp>
    </p:spTree>
    <p:extLst>
      <p:ext uri="{BB962C8B-B14F-4D97-AF65-F5344CB8AC3E}">
        <p14:creationId xmlns:p14="http://schemas.microsoft.com/office/powerpoint/2010/main" val="8845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92579" cy="4351338"/>
          </a:xfrm>
        </p:spPr>
        <p:txBody>
          <a:bodyPr/>
          <a:lstStyle/>
          <a:p>
            <a:r>
              <a:rPr lang="en-AU" dirty="0"/>
              <a:t>A friend of yours shows you a T account for a bank. </a:t>
            </a:r>
          </a:p>
          <a:p>
            <a:r>
              <a:rPr lang="en-AU" dirty="0"/>
              <a:t>Is it correct and if not, what correction would you suggest?</a:t>
            </a:r>
          </a:p>
          <a:p>
            <a:r>
              <a:rPr lang="en-AU" dirty="0">
                <a:solidFill>
                  <a:srgbClr val="FF0000"/>
                </a:solidFill>
              </a:rPr>
              <a:t>The two sides aren’t balanced! Assets is less than liabilities. They should find out why the two sides aren’t balanced.</a:t>
            </a:r>
          </a:p>
          <a:p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862855" y="1507814"/>
          <a:ext cx="5629710" cy="239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855">
                  <a:extLst>
                    <a:ext uri="{9D8B030D-6E8A-4147-A177-3AD203B41FA5}">
                      <a16:colId xmlns:a16="http://schemas.microsoft.com/office/drawing/2014/main" val="2029342528"/>
                    </a:ext>
                  </a:extLst>
                </a:gridCol>
                <a:gridCol w="2814855">
                  <a:extLst>
                    <a:ext uri="{9D8B030D-6E8A-4147-A177-3AD203B41FA5}">
                      <a16:colId xmlns:a16="http://schemas.microsoft.com/office/drawing/2014/main" val="4134547290"/>
                    </a:ext>
                  </a:extLst>
                </a:gridCol>
              </a:tblGrid>
              <a:tr h="1195208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574601"/>
                  </a:ext>
                </a:extLst>
              </a:tr>
              <a:tr h="1195208">
                <a:tc>
                  <a:txBody>
                    <a:bodyPr/>
                    <a:lstStyle/>
                    <a:p>
                      <a:r>
                        <a:rPr lang="en-AU" dirty="0"/>
                        <a:t>Required</a:t>
                      </a:r>
                      <a:r>
                        <a:rPr lang="en-AU" baseline="0" dirty="0"/>
                        <a:t> reserves 100</a:t>
                      </a:r>
                    </a:p>
                    <a:p>
                      <a:r>
                        <a:rPr lang="en-AU" baseline="0" dirty="0"/>
                        <a:t>Excess Reserves 0</a:t>
                      </a:r>
                    </a:p>
                    <a:p>
                      <a:r>
                        <a:rPr lang="en-AU" baseline="0" dirty="0"/>
                        <a:t>Loans 800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96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0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3282950"/>
            <a:ext cx="10820400" cy="3117850"/>
          </a:xfrm>
        </p:spPr>
        <p:txBody>
          <a:bodyPr/>
          <a:lstStyle/>
          <a:p>
            <a:pPr lvl="0"/>
            <a:r>
              <a:rPr lang="en-AU" dirty="0"/>
              <a:t>25. </a:t>
            </a:r>
            <a:r>
              <a:rPr lang="en-GB" dirty="0"/>
              <a:t>According to the information in the table above, what is the required reserve ratio in this economy?</a:t>
            </a:r>
            <a:endParaRPr lang="en-AU" dirty="0"/>
          </a:p>
          <a:p>
            <a:pPr lvl="1"/>
            <a:r>
              <a:rPr lang="en-GB" dirty="0"/>
              <a:t>5%</a:t>
            </a:r>
            <a:endParaRPr lang="en-AU" dirty="0"/>
          </a:p>
          <a:p>
            <a:pPr lvl="1"/>
            <a:r>
              <a:rPr lang="en-GB" dirty="0"/>
              <a:t>15%</a:t>
            </a:r>
            <a:endParaRPr lang="en-AU" dirty="0"/>
          </a:p>
          <a:p>
            <a:pPr lvl="1"/>
            <a:r>
              <a:rPr lang="en-GB" dirty="0"/>
              <a:t>20%</a:t>
            </a:r>
            <a:endParaRPr lang="en-AU" dirty="0"/>
          </a:p>
          <a:p>
            <a:pPr lvl="1"/>
            <a:r>
              <a:rPr lang="en-GB" dirty="0"/>
              <a:t>80%</a:t>
            </a:r>
            <a:endParaRPr lang="en-AU" dirty="0"/>
          </a:p>
          <a:p>
            <a:pPr lvl="1"/>
            <a:r>
              <a:rPr lang="en-GB" dirty="0"/>
              <a:t>100%</a:t>
            </a:r>
            <a:endParaRPr lang="en-AU" dirty="0"/>
          </a:p>
          <a:p>
            <a:endParaRPr lang="en-AU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57524" y="324644"/>
          <a:ext cx="8867776" cy="273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428">
                  <a:extLst>
                    <a:ext uri="{9D8B030D-6E8A-4147-A177-3AD203B41FA5}">
                      <a16:colId xmlns:a16="http://schemas.microsoft.com/office/drawing/2014/main" val="2714884305"/>
                    </a:ext>
                  </a:extLst>
                </a:gridCol>
                <a:gridCol w="1527351">
                  <a:extLst>
                    <a:ext uri="{9D8B030D-6E8A-4147-A177-3AD203B41FA5}">
                      <a16:colId xmlns:a16="http://schemas.microsoft.com/office/drawing/2014/main" val="1682230571"/>
                    </a:ext>
                  </a:extLst>
                </a:gridCol>
                <a:gridCol w="327147">
                  <a:extLst>
                    <a:ext uri="{9D8B030D-6E8A-4147-A177-3AD203B41FA5}">
                      <a16:colId xmlns:a16="http://schemas.microsoft.com/office/drawing/2014/main" val="3016516318"/>
                    </a:ext>
                  </a:extLst>
                </a:gridCol>
                <a:gridCol w="2675844">
                  <a:extLst>
                    <a:ext uri="{9D8B030D-6E8A-4147-A177-3AD203B41FA5}">
                      <a16:colId xmlns:a16="http://schemas.microsoft.com/office/drawing/2014/main" val="679279607"/>
                    </a:ext>
                  </a:extLst>
                </a:gridCol>
                <a:gridCol w="1588006">
                  <a:extLst>
                    <a:ext uri="{9D8B030D-6E8A-4147-A177-3AD203B41FA5}">
                      <a16:colId xmlns:a16="http://schemas.microsoft.com/office/drawing/2014/main" val="3130257157"/>
                    </a:ext>
                  </a:extLst>
                </a:gridCol>
              </a:tblGrid>
              <a:tr h="683022"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Assets</a:t>
                      </a:r>
                      <a:endParaRPr lang="en-AU" sz="4000" dirty="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Liabilities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765445"/>
                  </a:ext>
                </a:extLst>
              </a:tr>
              <a:tr h="683022"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Required reserves:</a:t>
                      </a:r>
                      <a:endParaRPr lang="en-AU" sz="4000" dirty="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$15,000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Demand Deposits:</a:t>
                      </a:r>
                      <a:endParaRPr lang="en-AU" sz="4000" dirty="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$100,000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149837"/>
                  </a:ext>
                </a:extLst>
              </a:tr>
              <a:tr h="683022"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Excess reserves: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5,000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6347677"/>
                  </a:ext>
                </a:extLst>
              </a:tr>
              <a:tr h="683022"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Loans: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80,000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AU" sz="400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AU" sz="4000" dirty="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590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AU" sz="4000" dirty="0">
                        <a:effectLst/>
                        <a:latin typeface="Century" panose="02040604050505020304" pitchFamily="18" charset="0"/>
                        <a:ea typeface="Century" panose="02040604050505020304" pitchFamily="18" charset="0"/>
                        <a:cs typeface="Century" panose="020406040505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29292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75529" y="4410635"/>
            <a:ext cx="502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FF0000"/>
                </a:solidFill>
              </a:rPr>
              <a:t>Answer: 15%</a:t>
            </a:r>
          </a:p>
        </p:txBody>
      </p:sp>
    </p:spTree>
    <p:extLst>
      <p:ext uri="{BB962C8B-B14F-4D97-AF65-F5344CB8AC3E}">
        <p14:creationId xmlns:p14="http://schemas.microsoft.com/office/powerpoint/2010/main" val="435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1" y="74980"/>
            <a:ext cx="5043854" cy="1085606"/>
          </a:xfrm>
        </p:spPr>
        <p:txBody>
          <a:bodyPr/>
          <a:lstStyle/>
          <a:p>
            <a:r>
              <a:rPr lang="en-AU" dirty="0"/>
              <a:t>T Accounts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38" y="1160585"/>
            <a:ext cx="4604239" cy="4571999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We assume that banks have: assets and liabilities (equity = 0)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Assets – things that have money value or can earn money in the future</a:t>
            </a:r>
          </a:p>
          <a:p>
            <a:pPr lvl="1"/>
            <a:r>
              <a:rPr lang="en-AU" b="1" dirty="0"/>
              <a:t>Loans</a:t>
            </a:r>
            <a:r>
              <a:rPr lang="en-AU" dirty="0"/>
              <a:t> – people will have to pay you back</a:t>
            </a:r>
          </a:p>
          <a:p>
            <a:pPr lvl="1"/>
            <a:r>
              <a:rPr lang="en-AU" b="1" dirty="0"/>
              <a:t>Required Reserves </a:t>
            </a:r>
            <a:r>
              <a:rPr lang="en-AU" dirty="0"/>
              <a:t>– the Fed will have to pay you back</a:t>
            </a:r>
          </a:p>
          <a:p>
            <a:pPr lvl="1"/>
            <a:r>
              <a:rPr lang="en-AU" b="1" dirty="0"/>
              <a:t>Excess Reserves </a:t>
            </a:r>
            <a:r>
              <a:rPr lang="en-AU" dirty="0"/>
              <a:t>– this is liquid money that the bank is just holding!</a:t>
            </a:r>
          </a:p>
          <a:p>
            <a:pPr lvl="1"/>
            <a:r>
              <a:rPr lang="en-AU" b="1" dirty="0"/>
              <a:t>Bonds</a:t>
            </a:r>
            <a:r>
              <a:rPr lang="en-AU" dirty="0"/>
              <a:t> – you will be paid back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Liabilities – things that will cost money in the future </a:t>
            </a:r>
          </a:p>
          <a:p>
            <a:pPr lvl="1"/>
            <a:r>
              <a:rPr lang="en-AU" b="1" dirty="0"/>
              <a:t>Deposits</a:t>
            </a:r>
            <a:r>
              <a:rPr lang="en-AU" dirty="0"/>
              <a:t> – this is money that the you must pay back to the customers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Assets = Liabilities </a:t>
            </a:r>
            <a:r>
              <a:rPr lang="en-AU" strike="sngStrike" dirty="0"/>
              <a:t>(+Equity)</a:t>
            </a:r>
          </a:p>
          <a:p>
            <a:pPr lvl="1"/>
            <a:r>
              <a:rPr lang="en-AU" dirty="0"/>
              <a:t>Therefore both sides must be balanced.</a:t>
            </a:r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838194"/>
              </p:ext>
            </p:extLst>
          </p:nvPr>
        </p:nvGraphicFramePr>
        <p:xfrm>
          <a:off x="5860473" y="332803"/>
          <a:ext cx="6075574" cy="304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7787">
                  <a:extLst>
                    <a:ext uri="{9D8B030D-6E8A-4147-A177-3AD203B41FA5}">
                      <a16:colId xmlns:a16="http://schemas.microsoft.com/office/drawing/2014/main" val="2935050002"/>
                    </a:ext>
                  </a:extLst>
                </a:gridCol>
                <a:gridCol w="3037787">
                  <a:extLst>
                    <a:ext uri="{9D8B030D-6E8A-4147-A177-3AD203B41FA5}">
                      <a16:colId xmlns:a16="http://schemas.microsoft.com/office/drawing/2014/main" val="4257924739"/>
                    </a:ext>
                  </a:extLst>
                </a:gridCol>
              </a:tblGrid>
              <a:tr h="892584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192367"/>
                  </a:ext>
                </a:extLst>
              </a:tr>
              <a:tr h="2150060">
                <a:tc>
                  <a:txBody>
                    <a:bodyPr/>
                    <a:lstStyle/>
                    <a:p>
                      <a:r>
                        <a:rPr lang="en-AU" dirty="0"/>
                        <a:t>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Required Reserves</a:t>
                      </a:r>
                    </a:p>
                    <a:p>
                      <a:r>
                        <a:rPr lang="en-AU" sz="1800" dirty="0"/>
                        <a:t>Excess Reserves</a:t>
                      </a:r>
                    </a:p>
                    <a:p>
                      <a:r>
                        <a:rPr lang="en-AU" sz="1800" dirty="0"/>
                        <a:t>Bonds</a:t>
                      </a:r>
                    </a:p>
                    <a:p>
                      <a:r>
                        <a:rPr lang="en-AU" sz="1800" dirty="0"/>
                        <a:t>Securities</a:t>
                      </a:r>
                      <a:r>
                        <a:rPr lang="en-AU" sz="1800" baseline="0" dirty="0"/>
                        <a:t> (</a:t>
                      </a:r>
                      <a:r>
                        <a:rPr lang="en-AU" sz="1800" baseline="0" dirty="0">
                          <a:hlinkClick r:id="rId2"/>
                        </a:rPr>
                        <a:t>securities</a:t>
                      </a:r>
                      <a:r>
                        <a:rPr lang="en-AU" sz="1800" baseline="0" dirty="0"/>
                        <a:t> is a generic word for a financial asset)</a:t>
                      </a:r>
                      <a:endParaRPr lang="en-AU" sz="1800" dirty="0"/>
                    </a:p>
                    <a:p>
                      <a:r>
                        <a:rPr lang="en-AU" sz="1800" dirty="0"/>
                        <a:t>Loans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3468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67147" y="3566160"/>
            <a:ext cx="4277322" cy="1114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2908" y="4871737"/>
            <a:ext cx="370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Two sides are always balanced.</a:t>
            </a:r>
          </a:p>
          <a:p>
            <a:endParaRPr lang="en-AU" sz="1600" dirty="0"/>
          </a:p>
          <a:p>
            <a:r>
              <a:rPr lang="en-AU" sz="1600" dirty="0"/>
              <a:t>Therefore any change has to maintain the balance. </a:t>
            </a:r>
          </a:p>
        </p:txBody>
      </p:sp>
    </p:spTree>
    <p:extLst>
      <p:ext uri="{BB962C8B-B14F-4D97-AF65-F5344CB8AC3E}">
        <p14:creationId xmlns:p14="http://schemas.microsoft.com/office/powerpoint/2010/main" val="245106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29" y="466649"/>
            <a:ext cx="2115493" cy="1367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259" y="3005907"/>
            <a:ext cx="2053674" cy="1291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392" y="3083162"/>
            <a:ext cx="2217102" cy="1650509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2054348">
            <a:off x="6568404" y="1844732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18907184">
            <a:off x="7682642" y="1597114"/>
            <a:ext cx="606582" cy="1765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6102654" y="9973"/>
            <a:ext cx="17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Your Deposits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3716" y="2618279"/>
            <a:ext cx="18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Free to be lent out etc.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662" y="5025536"/>
            <a:ext cx="1609622" cy="10051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0404" y="3778328"/>
            <a:ext cx="2565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The Fed ensures enough reserves are kept. The required reserves are actually stored in the Fed’s own vaults.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54899" y="5314256"/>
            <a:ext cx="2158115" cy="10828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108903" y="5753882"/>
            <a:ext cx="2004111" cy="70676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68272" y="6203808"/>
            <a:ext cx="2244742" cy="26110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90939" y="6149695"/>
            <a:ext cx="132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Fed</a:t>
            </a:r>
          </a:p>
        </p:txBody>
      </p:sp>
      <p:sp>
        <p:nvSpPr>
          <p:cNvPr id="20" name="Down Arrow 19"/>
          <p:cNvSpPr/>
          <p:nvPr/>
        </p:nvSpPr>
        <p:spPr>
          <a:xfrm rot="2054348">
            <a:off x="5521647" y="4093759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Down Arrow 22"/>
          <p:cNvSpPr/>
          <p:nvPr/>
        </p:nvSpPr>
        <p:spPr>
          <a:xfrm rot="19581321">
            <a:off x="7341935" y="4132675"/>
            <a:ext cx="606582" cy="1149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5705207" y="2266022"/>
            <a:ext cx="126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Total Reserves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5665" y="5304980"/>
            <a:ext cx="186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Required Reserves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0670" y="5342515"/>
            <a:ext cx="186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Excess Reserves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9805" y="6030728"/>
            <a:ext cx="218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Bank can choose to keep these </a:t>
            </a:r>
          </a:p>
        </p:txBody>
      </p:sp>
      <p:sp>
        <p:nvSpPr>
          <p:cNvPr id="4" name="Curved Down Arrow 3">
            <a:extLst>
              <a:ext uri="{FF2B5EF4-FFF2-40B4-BE49-F238E27FC236}">
                <a16:creationId xmlns:a16="http://schemas.microsoft.com/office/drawing/2014/main" id="{BCE28459-CF70-3070-958D-A372E60A9292}"/>
              </a:ext>
            </a:extLst>
          </p:cNvPr>
          <p:cNvSpPr/>
          <p:nvPr/>
        </p:nvSpPr>
        <p:spPr>
          <a:xfrm rot="7584307" flipH="1">
            <a:off x="9152193" y="5195481"/>
            <a:ext cx="1483859" cy="83845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CDF72-BEF0-9AD5-599B-18577C36F093}"/>
              </a:ext>
            </a:extLst>
          </p:cNvPr>
          <p:cNvSpPr txBox="1"/>
          <p:nvPr/>
        </p:nvSpPr>
        <p:spPr>
          <a:xfrm>
            <a:off x="10079862" y="5849070"/>
            <a:ext cx="2064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the future, the bank can use the excess reserves for lending.</a:t>
            </a:r>
          </a:p>
        </p:txBody>
      </p:sp>
    </p:spTree>
    <p:extLst>
      <p:ext uri="{BB962C8B-B14F-4D97-AF65-F5344CB8AC3E}">
        <p14:creationId xmlns:p14="http://schemas.microsoft.com/office/powerpoint/2010/main" val="3908200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57345"/>
            <a:ext cx="10515600" cy="121961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Reserve Requirement = 800/8000 = 10%</a:t>
            </a:r>
          </a:p>
          <a:p>
            <a:r>
              <a:rPr lang="en-US" dirty="0">
                <a:solidFill>
                  <a:srgbClr val="FF0000"/>
                </a:solidFill>
              </a:rPr>
              <a:t>Excess Reserves = 8000 – 7000 – 800 = $200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26" y="517712"/>
            <a:ext cx="10472274" cy="42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balance sheet can change based on many things:</a:t>
            </a:r>
          </a:p>
          <a:p>
            <a:r>
              <a:rPr lang="en-US" dirty="0" err="1"/>
              <a:t>Eg</a:t>
            </a:r>
            <a:r>
              <a:rPr lang="en-US" dirty="0"/>
              <a:t>. the amount that customers deposit</a:t>
            </a:r>
          </a:p>
        </p:txBody>
      </p:sp>
    </p:spTree>
    <p:extLst>
      <p:ext uri="{BB962C8B-B14F-4D97-AF65-F5344CB8AC3E}">
        <p14:creationId xmlns:p14="http://schemas.microsoft.com/office/powerpoint/2010/main" val="799288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 Changes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6521" y="1487978"/>
            <a:ext cx="5858395" cy="28263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ym typeface="Wingdings" panose="05000000000000000000" pitchFamily="2" charset="2"/>
              </a:rPr>
              <a:t>Businesses are constantly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making changes to their business</a:t>
            </a:r>
            <a:r>
              <a:rPr lang="en-US" dirty="0">
                <a:sym typeface="Wingdings" panose="05000000000000000000" pitchFamily="2" charset="2"/>
              </a:rPr>
              <a:t> and this will lead to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changes in the balance sheet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Customer withdrawals </a:t>
            </a:r>
            <a:r>
              <a:rPr lang="en-US" dirty="0"/>
              <a:t>- When customers withdraw money, it is withdrawn from a bank’s assets and liabilities.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Customer deposits </a:t>
            </a:r>
            <a:r>
              <a:rPr lang="en-US" dirty="0"/>
              <a:t>- When customers deposit more money, it is added to assets and liabilities.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Changes to required reserves </a:t>
            </a:r>
            <a:r>
              <a:rPr lang="en-US" dirty="0"/>
              <a:t>– the rules for required reserves can change.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Changes to </a:t>
            </a:r>
            <a:r>
              <a:rPr lang="en-US">
                <a:solidFill>
                  <a:srgbClr val="00B0F0"/>
                </a:solidFill>
              </a:rPr>
              <a:t>bank decisions </a:t>
            </a:r>
            <a:r>
              <a:rPr lang="en-US" dirty="0"/>
              <a:t>– banks can also choose what they do with their money. Banks may choose to keep more excess reserve, or to lend out more money.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93548" y="1027906"/>
          <a:ext cx="5011616" cy="240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808">
                  <a:extLst>
                    <a:ext uri="{9D8B030D-6E8A-4147-A177-3AD203B41FA5}">
                      <a16:colId xmlns:a16="http://schemas.microsoft.com/office/drawing/2014/main" val="2465941615"/>
                    </a:ext>
                  </a:extLst>
                </a:gridCol>
                <a:gridCol w="2505808">
                  <a:extLst>
                    <a:ext uri="{9D8B030D-6E8A-4147-A177-3AD203B41FA5}">
                      <a16:colId xmlns:a16="http://schemas.microsoft.com/office/drawing/2014/main" val="1727765682"/>
                    </a:ext>
                  </a:extLst>
                </a:gridCol>
              </a:tblGrid>
              <a:tr h="491851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51442"/>
                  </a:ext>
                </a:extLst>
              </a:tr>
              <a:tr h="1914409">
                <a:tc>
                  <a:txBody>
                    <a:bodyPr/>
                    <a:lstStyle/>
                    <a:p>
                      <a:r>
                        <a:rPr lang="en-AU" dirty="0"/>
                        <a:t>Required Reserves (10%)</a:t>
                      </a:r>
                    </a:p>
                    <a:p>
                      <a:r>
                        <a:rPr lang="en-AU" dirty="0"/>
                        <a:t>500</a:t>
                      </a:r>
                    </a:p>
                    <a:p>
                      <a:r>
                        <a:rPr lang="en-AU" dirty="0"/>
                        <a:t>Excess</a:t>
                      </a:r>
                      <a:r>
                        <a:rPr lang="en-AU" baseline="0" dirty="0"/>
                        <a:t> Reserves</a:t>
                      </a:r>
                    </a:p>
                    <a:p>
                      <a:r>
                        <a:rPr lang="en-AU" baseline="0" dirty="0"/>
                        <a:t>2000</a:t>
                      </a:r>
                    </a:p>
                    <a:p>
                      <a:r>
                        <a:rPr lang="en-AU" baseline="0" dirty="0"/>
                        <a:t>Loans</a:t>
                      </a:r>
                    </a:p>
                    <a:p>
                      <a:r>
                        <a:rPr lang="en-AU" baseline="0" dirty="0"/>
                        <a:t>2500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 </a:t>
                      </a:r>
                    </a:p>
                    <a:p>
                      <a:r>
                        <a:rPr lang="en-AU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78769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93548" y="4192044"/>
          <a:ext cx="5011616" cy="240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808">
                  <a:extLst>
                    <a:ext uri="{9D8B030D-6E8A-4147-A177-3AD203B41FA5}">
                      <a16:colId xmlns:a16="http://schemas.microsoft.com/office/drawing/2014/main" val="2465941615"/>
                    </a:ext>
                  </a:extLst>
                </a:gridCol>
                <a:gridCol w="2505808">
                  <a:extLst>
                    <a:ext uri="{9D8B030D-6E8A-4147-A177-3AD203B41FA5}">
                      <a16:colId xmlns:a16="http://schemas.microsoft.com/office/drawing/2014/main" val="1727765682"/>
                    </a:ext>
                  </a:extLst>
                </a:gridCol>
              </a:tblGrid>
              <a:tr h="491851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51442"/>
                  </a:ext>
                </a:extLst>
              </a:tr>
              <a:tr h="1914409">
                <a:tc>
                  <a:txBody>
                    <a:bodyPr/>
                    <a:lstStyle/>
                    <a:p>
                      <a:r>
                        <a:rPr lang="en-AU" dirty="0"/>
                        <a:t>Required Reserves (10%)</a:t>
                      </a:r>
                    </a:p>
                    <a:p>
                      <a:r>
                        <a:rPr lang="en-AU" dirty="0"/>
                        <a:t>500 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– 100 </a:t>
                      </a:r>
                      <a:r>
                        <a:rPr lang="en-AU" dirty="0"/>
                        <a:t>= 400</a:t>
                      </a:r>
                    </a:p>
                    <a:p>
                      <a:r>
                        <a:rPr lang="en-AU" dirty="0"/>
                        <a:t>Excess</a:t>
                      </a:r>
                      <a:r>
                        <a:rPr lang="en-AU" baseline="0" dirty="0"/>
                        <a:t> Reserves</a:t>
                      </a:r>
                    </a:p>
                    <a:p>
                      <a:r>
                        <a:rPr lang="en-AU" baseline="0" dirty="0"/>
                        <a:t>2000 </a:t>
                      </a:r>
                      <a:r>
                        <a:rPr lang="en-AU" baseline="0" dirty="0">
                          <a:solidFill>
                            <a:srgbClr val="FF0000"/>
                          </a:solidFill>
                        </a:rPr>
                        <a:t>– 900 </a:t>
                      </a:r>
                      <a:r>
                        <a:rPr lang="en-AU" baseline="0" dirty="0"/>
                        <a:t>= 1100</a:t>
                      </a:r>
                    </a:p>
                    <a:p>
                      <a:r>
                        <a:rPr lang="en-AU" baseline="0" dirty="0"/>
                        <a:t>Loans</a:t>
                      </a:r>
                    </a:p>
                    <a:p>
                      <a:r>
                        <a:rPr lang="en-AU" baseline="0" dirty="0"/>
                        <a:t>2500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 </a:t>
                      </a:r>
                    </a:p>
                    <a:p>
                      <a:r>
                        <a:rPr lang="en-AU" dirty="0"/>
                        <a:t>5000 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– 1000</a:t>
                      </a:r>
                      <a:r>
                        <a:rPr lang="en-AU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AU" baseline="0" dirty="0"/>
                        <a:t>= 4000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787692"/>
                  </a:ext>
                </a:extLst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>
            <a:off x="7655859" y="3550024"/>
            <a:ext cx="2393576" cy="5289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518004" y="511850"/>
            <a:ext cx="264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– CUSTOMER WITHDRAWS 1000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26880" y="141316"/>
            <a:ext cx="2751513" cy="9387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1100" dirty="0">
                <a:solidFill>
                  <a:srgbClr val="FF0000"/>
                </a:solidFill>
              </a:rPr>
              <a:t>Events can take place which will change the balance sheet. </a:t>
            </a:r>
          </a:p>
          <a:p>
            <a:r>
              <a:rPr lang="en-US" sz="1100" dirty="0">
                <a:solidFill>
                  <a:srgbClr val="FF0000"/>
                </a:solidFill>
              </a:rPr>
              <a:t>We must keep the two sides balanced always.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521" y="4379511"/>
            <a:ext cx="6096000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b="1" u="sng" dirty="0">
                <a:sym typeface="Wingdings" panose="05000000000000000000" pitchFamily="2" charset="2"/>
              </a:rPr>
              <a:t>Balancing Both Sides</a:t>
            </a:r>
          </a:p>
          <a:p>
            <a:r>
              <a:rPr lang="en-US" dirty="0">
                <a:sym typeface="Wingdings" panose="05000000000000000000" pitchFamily="2" charset="2"/>
              </a:rPr>
              <a:t>When we make changes we have to ensure that the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changes are balanced on both sides</a:t>
            </a:r>
            <a:r>
              <a:rPr lang="en-US" dirty="0">
                <a:sym typeface="Wingdings" panose="05000000000000000000" pitchFamily="2" charset="2"/>
              </a:rPr>
              <a:t>.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change</a:t>
            </a:r>
            <a:r>
              <a:rPr lang="en-US" dirty="0">
                <a:sym typeface="Wingdings" panose="05000000000000000000" pitchFamily="2" charset="2"/>
              </a:rPr>
              <a:t> will be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balanced</a:t>
            </a:r>
            <a:r>
              <a:rPr lang="en-US" dirty="0"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Eg</a:t>
            </a:r>
            <a:r>
              <a:rPr lang="en-US" dirty="0">
                <a:sym typeface="Wingdings" panose="05000000000000000000" pitchFamily="2" charset="2"/>
              </a:rPr>
              <a:t>. We increase both sides by $1000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total balance</a:t>
            </a:r>
            <a:r>
              <a:rPr lang="en-US" dirty="0">
                <a:sym typeface="Wingdings" panose="05000000000000000000" pitchFamily="2" charset="2"/>
              </a:rPr>
              <a:t> will also be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balanced</a:t>
            </a:r>
            <a:r>
              <a:rPr lang="en-US" dirty="0"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Eg</a:t>
            </a:r>
            <a:r>
              <a:rPr lang="en-US" dirty="0">
                <a:sym typeface="Wingdings" panose="05000000000000000000" pitchFamily="2" charset="2"/>
              </a:rPr>
              <a:t>. Assets and Liabilities both equal $50,000</a:t>
            </a:r>
          </a:p>
        </p:txBody>
      </p:sp>
    </p:spTree>
    <p:extLst>
      <p:ext uri="{BB962C8B-B14F-4D97-AF65-F5344CB8AC3E}">
        <p14:creationId xmlns:p14="http://schemas.microsoft.com/office/powerpoint/2010/main" val="30550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8491" y="255367"/>
            <a:ext cx="4490884" cy="1325563"/>
          </a:xfrm>
        </p:spPr>
        <p:txBody>
          <a:bodyPr>
            <a:normAutofit/>
          </a:bodyPr>
          <a:lstStyle/>
          <a:p>
            <a:r>
              <a:rPr lang="en-AU" sz="4000" dirty="0"/>
              <a:t>Affects 1 side only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49891" y="5506065"/>
            <a:ext cx="5181600" cy="913068"/>
          </a:xfrm>
        </p:spPr>
        <p:txBody>
          <a:bodyPr>
            <a:normAutofit fontScale="77500" lnSpcReduction="20000"/>
          </a:bodyPr>
          <a:lstStyle/>
          <a:p>
            <a:r>
              <a:rPr lang="en-AU" dirty="0" err="1"/>
              <a:t>Eg</a:t>
            </a:r>
            <a:r>
              <a:rPr lang="en-AU" dirty="0"/>
              <a:t>. The bank decides to decrease treasury bonds but increase loans</a:t>
            </a:r>
          </a:p>
          <a:p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5319251"/>
            <a:ext cx="5181600" cy="1099882"/>
          </a:xfrm>
        </p:spPr>
        <p:txBody>
          <a:bodyPr>
            <a:normAutofit fontScale="77500" lnSpcReduction="20000"/>
          </a:bodyPr>
          <a:lstStyle/>
          <a:p>
            <a:r>
              <a:rPr lang="en-AU" dirty="0" err="1"/>
              <a:t>Eg</a:t>
            </a:r>
            <a:r>
              <a:rPr lang="en-AU" dirty="0"/>
              <a:t>. A customer increases deposits (liability) which also increases the required reserves and treasury bonds (asset)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9891" y="1536111"/>
            <a:ext cx="5439632" cy="371203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383659" y="1536111"/>
            <a:ext cx="5439632" cy="3712036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8248683" y="169204"/>
            <a:ext cx="4490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Affects 2 sides</a:t>
            </a:r>
          </a:p>
        </p:txBody>
      </p:sp>
      <p:sp>
        <p:nvSpPr>
          <p:cNvPr id="2" name="Right Arrow 1"/>
          <p:cNvSpPr/>
          <p:nvPr/>
        </p:nvSpPr>
        <p:spPr>
          <a:xfrm rot="16200000">
            <a:off x="4550290" y="4782720"/>
            <a:ext cx="540709" cy="3901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 rot="5400000">
            <a:off x="5414181" y="4133089"/>
            <a:ext cx="540709" cy="3901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16200000">
            <a:off x="11438581" y="4133088"/>
            <a:ext cx="379277" cy="3901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rot="16200000">
            <a:off x="8492646" y="2936956"/>
            <a:ext cx="540709" cy="3901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16200000">
            <a:off x="11378021" y="3031088"/>
            <a:ext cx="331937" cy="3901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4011955" y="122683"/>
            <a:ext cx="417002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Both sides must always be balanced!</a:t>
            </a:r>
          </a:p>
          <a:p>
            <a:r>
              <a:rPr lang="en-AU" dirty="0">
                <a:solidFill>
                  <a:srgbClr val="FF0000"/>
                </a:solidFill>
              </a:rPr>
              <a:t>Therefore any change must affect both sides equally.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5717" y="4886960"/>
            <a:ext cx="724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+400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9858" y="4138521"/>
            <a:ext cx="724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-400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36333" y="2409653"/>
            <a:ext cx="724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+500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5877" y="2649835"/>
            <a:ext cx="724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+125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48917" y="4588903"/>
            <a:ext cx="7246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+375</a:t>
            </a:r>
          </a:p>
        </p:txBody>
      </p:sp>
    </p:spTree>
    <p:extLst>
      <p:ext uri="{BB962C8B-B14F-4D97-AF65-F5344CB8AC3E}">
        <p14:creationId xmlns:p14="http://schemas.microsoft.com/office/powerpoint/2010/main" val="7333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 bank takes an additional $1000 deposit from a customer, what has happened to their:</a:t>
            </a:r>
          </a:p>
          <a:p>
            <a:pPr lvl="1"/>
            <a:r>
              <a:rPr lang="en-AU" dirty="0"/>
              <a:t>Assets?</a:t>
            </a:r>
          </a:p>
          <a:p>
            <a:pPr lvl="1"/>
            <a:r>
              <a:rPr lang="en-AU" dirty="0"/>
              <a:t>Liabilities?</a:t>
            </a:r>
          </a:p>
          <a:p>
            <a:pPr lvl="1"/>
            <a:r>
              <a:rPr lang="en-AU" dirty="0"/>
              <a:t>Bonus: Equity? (Equity = assets – liabilities)</a:t>
            </a:r>
          </a:p>
          <a:p>
            <a:r>
              <a:rPr lang="en-AU" dirty="0">
                <a:solidFill>
                  <a:srgbClr val="FF0000"/>
                </a:solidFill>
              </a:rPr>
              <a:t>Assets – increased by $1000</a:t>
            </a:r>
          </a:p>
          <a:p>
            <a:r>
              <a:rPr lang="en-AU" dirty="0">
                <a:solidFill>
                  <a:srgbClr val="FF0000"/>
                </a:solidFill>
              </a:rPr>
              <a:t>Liabilities – increased by $1000</a:t>
            </a:r>
          </a:p>
          <a:p>
            <a:r>
              <a:rPr lang="en-AU" dirty="0">
                <a:solidFill>
                  <a:srgbClr val="FF0000"/>
                </a:solidFill>
              </a:rPr>
              <a:t>Equity – For AP Macro we can assume equity is always zero, without the need to calculate Equity = Assets – Liabilities = 1000 – 1000 = 0</a:t>
            </a:r>
          </a:p>
        </p:txBody>
      </p:sp>
    </p:spTree>
    <p:extLst>
      <p:ext uri="{BB962C8B-B14F-4D97-AF65-F5344CB8AC3E}">
        <p14:creationId xmlns:p14="http://schemas.microsoft.com/office/powerpoint/2010/main" val="14560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bank reduces their excess reserves by $1000 and lends $1000 out to a business.</a:t>
            </a:r>
          </a:p>
          <a:p>
            <a:r>
              <a:rPr lang="en-AU" dirty="0"/>
              <a:t>What has happened to their total assets?</a:t>
            </a:r>
          </a:p>
          <a:p>
            <a:r>
              <a:rPr lang="en-AU" dirty="0">
                <a:solidFill>
                  <a:srgbClr val="FF0000"/>
                </a:solidFill>
              </a:rPr>
              <a:t>Reserves have decreased by 1000 but loans have increased by 1000.</a:t>
            </a:r>
          </a:p>
          <a:p>
            <a:r>
              <a:rPr lang="en-AU" dirty="0">
                <a:solidFill>
                  <a:srgbClr val="FF0000"/>
                </a:solidFill>
              </a:rPr>
              <a:t>Therefore total assets is unchanged.</a:t>
            </a:r>
          </a:p>
          <a:p>
            <a:r>
              <a:rPr lang="en-AU" dirty="0"/>
              <a:t>What has happened to their total liabilities?</a:t>
            </a:r>
          </a:p>
          <a:p>
            <a:r>
              <a:rPr lang="en-AU" dirty="0">
                <a:solidFill>
                  <a:srgbClr val="FF0000"/>
                </a:solidFill>
              </a:rPr>
              <a:t>Change on the asset side is zero. Therefore change on the liability side is also zero because both sides are balanced.</a:t>
            </a:r>
          </a:p>
        </p:txBody>
      </p:sp>
    </p:spTree>
    <p:extLst>
      <p:ext uri="{BB962C8B-B14F-4D97-AF65-F5344CB8AC3E}">
        <p14:creationId xmlns:p14="http://schemas.microsoft.com/office/powerpoint/2010/main" val="11314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500" y="244452"/>
            <a:ext cx="8924049" cy="2194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191" y="2937653"/>
            <a:ext cx="9250668" cy="32885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5900" y="982802"/>
            <a:ext cx="39069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3055" y="2937653"/>
            <a:ext cx="39069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345" y="4822166"/>
            <a:ext cx="219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both sides are not balanced.</a:t>
            </a:r>
          </a:p>
        </p:txBody>
      </p:sp>
    </p:spTree>
    <p:extLst>
      <p:ext uri="{BB962C8B-B14F-4D97-AF65-F5344CB8AC3E}">
        <p14:creationId xmlns:p14="http://schemas.microsoft.com/office/powerpoint/2010/main" val="996705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792" y="4263902"/>
            <a:ext cx="2219635" cy="266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58" y="3577843"/>
            <a:ext cx="7001852" cy="2734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012" y="400655"/>
            <a:ext cx="7382905" cy="2715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266" y="230188"/>
            <a:ext cx="39069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3917" y="4530639"/>
            <a:ext cx="39069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266" y="4056030"/>
            <a:ext cx="5113855" cy="487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1258" y="3577843"/>
            <a:ext cx="78598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Assume now that the bank uses all excess reserves to create new loans.</a:t>
            </a:r>
          </a:p>
        </p:txBody>
      </p:sp>
    </p:spTree>
    <p:extLst>
      <p:ext uri="{BB962C8B-B14F-4D97-AF65-F5344CB8AC3E}">
        <p14:creationId xmlns:p14="http://schemas.microsoft.com/office/powerpoint/2010/main" val="974335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04848" cy="1094485"/>
          </a:xfrm>
        </p:spPr>
        <p:txBody>
          <a:bodyPr>
            <a:normAutofit fontScale="90000"/>
          </a:bodyPr>
          <a:lstStyle/>
          <a:p>
            <a:r>
              <a:rPr lang="en-AU" dirty="0"/>
              <a:t>Changing Assets in a Particular Order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015" y="1459609"/>
            <a:ext cx="3555704" cy="514069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When we make changes to the balance sheet, we typically </a:t>
            </a:r>
            <a:r>
              <a:rPr lang="en-AU" dirty="0">
                <a:solidFill>
                  <a:srgbClr val="00B0F0"/>
                </a:solidFill>
              </a:rPr>
              <a:t>have an order of how we change the assets </a:t>
            </a:r>
            <a:r>
              <a:rPr lang="en-AU" dirty="0"/>
              <a:t>(if we need to increase or decrease certain assets).</a:t>
            </a:r>
          </a:p>
          <a:p>
            <a:r>
              <a:rPr lang="en-AU" dirty="0">
                <a:solidFill>
                  <a:srgbClr val="00B050"/>
                </a:solidFill>
              </a:rPr>
              <a:t>If the bank does not have enough assets</a:t>
            </a:r>
            <a:r>
              <a:rPr lang="en-AU" dirty="0"/>
              <a:t>, then it can </a:t>
            </a:r>
            <a:r>
              <a:rPr lang="en-AU" dirty="0">
                <a:solidFill>
                  <a:srgbClr val="00B050"/>
                </a:solidFill>
              </a:rPr>
              <a:t>borrow</a:t>
            </a:r>
            <a:r>
              <a:rPr lang="en-AU" dirty="0"/>
              <a:t> from </a:t>
            </a:r>
            <a:r>
              <a:rPr lang="en-AU" dirty="0">
                <a:solidFill>
                  <a:srgbClr val="00B050"/>
                </a:solidFill>
              </a:rPr>
              <a:t>the Fed </a:t>
            </a:r>
            <a:r>
              <a:rPr lang="en-AU" dirty="0"/>
              <a:t>or from </a:t>
            </a:r>
            <a:r>
              <a:rPr lang="en-AU" dirty="0">
                <a:solidFill>
                  <a:srgbClr val="00B050"/>
                </a:solidFill>
              </a:rPr>
              <a:t>other banks</a:t>
            </a:r>
            <a:r>
              <a:rPr lang="en-AU" dirty="0"/>
              <a:t>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5606561" y="1690689"/>
            <a:ext cx="6119273" cy="4985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If a customer takes out money from the bank, what order do we change the assets?</a:t>
            </a:r>
          </a:p>
          <a:p>
            <a:pPr marL="342900" indent="-342900">
              <a:buAutoNum type="arabicPeriod"/>
            </a:pPr>
            <a:r>
              <a:rPr lang="en-US" sz="1600" b="1" u="sng" dirty="0"/>
              <a:t>Reserves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u="sng" dirty="0"/>
              <a:t>Required reserves first.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This occurs because having the correct amount of required reserves is required by law.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/>
              <a:t>Excess Reserves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This comes next because it is available liquid money that can be increased or decreased easily.</a:t>
            </a:r>
          </a:p>
          <a:p>
            <a:pPr marL="342900" indent="-342900">
              <a:buAutoNum type="arabicPeriod"/>
            </a:pPr>
            <a:r>
              <a:rPr lang="en-US" sz="1600" dirty="0"/>
              <a:t>Other Assets </a:t>
            </a:r>
            <a:r>
              <a:rPr lang="en-US" sz="1600" dirty="0" err="1"/>
              <a:t>eg</a:t>
            </a:r>
            <a:r>
              <a:rPr lang="en-US" sz="1600" dirty="0"/>
              <a:t>. Bonds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Bonds can be sold relatively easily, but will still come after the excess reserves which are cash.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The bank </a:t>
            </a:r>
            <a:r>
              <a:rPr lang="en-AU" dirty="0">
                <a:solidFill>
                  <a:srgbClr val="00B050"/>
                </a:solidFill>
              </a:rPr>
              <a:t>may also choose to borrow money from the Federal Reserve </a:t>
            </a:r>
            <a:r>
              <a:rPr lang="en-AU" dirty="0"/>
              <a:t>or </a:t>
            </a:r>
            <a:r>
              <a:rPr lang="en-AU" dirty="0">
                <a:solidFill>
                  <a:srgbClr val="00B050"/>
                </a:solidFill>
              </a:rPr>
              <a:t>other banks </a:t>
            </a:r>
            <a:r>
              <a:rPr lang="en-AU" dirty="0"/>
              <a:t>to make up the difference. Of course they will have to pay this back! </a:t>
            </a:r>
            <a:endParaRPr lang="en-US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/>
              <a:t>Loans last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Loans are difficult to change because they are contracts between the bank and the borrower, so the bank will not want to cancel their loans.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042" y="2797401"/>
            <a:ext cx="1111353" cy="88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15" y="1915210"/>
            <a:ext cx="1611647" cy="91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10" y="2041370"/>
            <a:ext cx="564425" cy="329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142" y="3750401"/>
            <a:ext cx="1301893" cy="793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889" y="4560851"/>
            <a:ext cx="1436909" cy="982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4218" y="90251"/>
            <a:ext cx="529578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400" dirty="0">
                <a:solidFill>
                  <a:srgbClr val="FF0000"/>
                </a:solidFill>
              </a:rPr>
              <a:t>Required Reserves change first because of the law.</a:t>
            </a:r>
          </a:p>
          <a:p>
            <a:r>
              <a:rPr lang="en-AU" sz="1400" dirty="0">
                <a:solidFill>
                  <a:srgbClr val="FF0000"/>
                </a:solidFill>
              </a:rPr>
              <a:t>Loans change last because they’re contracts which are hard to break.</a:t>
            </a:r>
          </a:p>
          <a:p>
            <a:r>
              <a:rPr lang="en-AU" sz="1400" dirty="0">
                <a:solidFill>
                  <a:srgbClr val="FF0000"/>
                </a:solidFill>
              </a:rPr>
              <a:t>Banks can also borrow from other banks and the Federal Reserve so they have enough. </a:t>
            </a:r>
          </a:p>
        </p:txBody>
      </p:sp>
    </p:spTree>
    <p:extLst>
      <p:ext uri="{BB962C8B-B14F-4D97-AF65-F5344CB8AC3E}">
        <p14:creationId xmlns:p14="http://schemas.microsoft.com/office/powerpoint/2010/main" val="1278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a customer takes money out of the bank (the liabilities decrease) then which asset account do we decrease first?</a:t>
            </a:r>
          </a:p>
          <a:p>
            <a:r>
              <a:rPr lang="en-US" dirty="0">
                <a:solidFill>
                  <a:srgbClr val="FF0000"/>
                </a:solidFill>
              </a:rPr>
              <a:t>The required reserves</a:t>
            </a:r>
          </a:p>
          <a:p>
            <a:r>
              <a:rPr lang="en-US" dirty="0"/>
              <a:t>What is the last asset that banks will want to change if they need to change their assets?</a:t>
            </a:r>
          </a:p>
          <a:p>
            <a:r>
              <a:rPr lang="en-US" dirty="0">
                <a:solidFill>
                  <a:srgbClr val="FF0000"/>
                </a:solidFill>
              </a:rPr>
              <a:t>Loans – this would involve breaking the loan contract.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 bank that lends money then changes its mind, would you recommend this bank to others?</a:t>
            </a:r>
          </a:p>
          <a:p>
            <a:r>
              <a:rPr lang="en-US" dirty="0"/>
              <a:t>What can banks do if they do not have enough assets and have to pay back a liability?</a:t>
            </a:r>
          </a:p>
          <a:p>
            <a:r>
              <a:rPr lang="en-US" dirty="0">
                <a:solidFill>
                  <a:srgbClr val="FF0000"/>
                </a:solidFill>
              </a:rPr>
              <a:t>They can borrow money from other banks.</a:t>
            </a:r>
          </a:p>
        </p:txBody>
      </p:sp>
    </p:spTree>
    <p:extLst>
      <p:ext uri="{BB962C8B-B14F-4D97-AF65-F5344CB8AC3E}">
        <p14:creationId xmlns:p14="http://schemas.microsoft.com/office/powerpoint/2010/main" val="23241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40"/>
            <a:ext cx="6518833" cy="1325563"/>
          </a:xfrm>
        </p:spPr>
        <p:txBody>
          <a:bodyPr/>
          <a:lstStyle/>
          <a:p>
            <a:r>
              <a:rPr lang="en-AU" dirty="0"/>
              <a:t>Required Reserves and the Required Reserve Ratio</a:t>
            </a:r>
          </a:p>
        </p:txBody>
      </p:sp>
      <p:sp>
        <p:nvSpPr>
          <p:cNvPr id="4" name="Down Arrow 3"/>
          <p:cNvSpPr/>
          <p:nvPr/>
        </p:nvSpPr>
        <p:spPr>
          <a:xfrm rot="2054348">
            <a:off x="2016391" y="2206195"/>
            <a:ext cx="574485" cy="1289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Down Arrow 4"/>
          <p:cNvSpPr/>
          <p:nvPr/>
        </p:nvSpPr>
        <p:spPr>
          <a:xfrm rot="19086910">
            <a:off x="3208333" y="2138952"/>
            <a:ext cx="574486" cy="1498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769843" y="1742833"/>
            <a:ext cx="197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Total Reserves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" y="3505100"/>
            <a:ext cx="2394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Required Reserves</a:t>
            </a:r>
          </a:p>
          <a:p>
            <a:r>
              <a:rPr lang="en-AU" sz="2000" dirty="0"/>
              <a:t>Set by the Federal Reserve and is mandatory for all banks to follow.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3182318" y="3505099"/>
            <a:ext cx="2394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Excess Reserves</a:t>
            </a:r>
          </a:p>
          <a:p>
            <a:r>
              <a:rPr lang="en-AU" sz="2000" dirty="0"/>
              <a:t>Up to the discretion of the individual bank</a:t>
            </a:r>
          </a:p>
          <a:p>
            <a:endParaRPr lang="en-A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1585" y="1666400"/>
            <a:ext cx="2455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0B050"/>
                </a:solidFill>
              </a:rPr>
              <a:t>Eg</a:t>
            </a:r>
            <a:r>
              <a:rPr lang="en-AU" dirty="0">
                <a:solidFill>
                  <a:srgbClr val="00B050"/>
                </a:solidFill>
              </a:rPr>
              <a:t>. A bank has $10 million in deposits and keeps $2 million in reserve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517" y="5521036"/>
            <a:ext cx="222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0B050"/>
                </a:solidFill>
              </a:rPr>
              <a:t>Eg</a:t>
            </a:r>
            <a:r>
              <a:rPr lang="en-AU" dirty="0">
                <a:solidFill>
                  <a:srgbClr val="00B050"/>
                </a:solidFill>
              </a:rPr>
              <a:t>. RRR = 10% and $10 million deposits. Therefore, $1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1305" y="4782372"/>
            <a:ext cx="2949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</a:rPr>
              <a:t>$1 million</a:t>
            </a:r>
          </a:p>
          <a:p>
            <a:r>
              <a:rPr lang="en-AU" dirty="0">
                <a:solidFill>
                  <a:srgbClr val="00B050"/>
                </a:solidFill>
              </a:rPr>
              <a:t>The bank may be cautious and not want to buy assets or loan out an additional amount.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8833" y="4967038"/>
            <a:ext cx="49149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Required Reserves – mandatory, set by the RRR</a:t>
            </a:r>
          </a:p>
          <a:p>
            <a:r>
              <a:rPr lang="en-AU" dirty="0">
                <a:solidFill>
                  <a:srgbClr val="FF0000"/>
                </a:solidFill>
              </a:rPr>
              <a:t>Excess Reserves – extra reserves that the bank may choose to keep</a:t>
            </a:r>
          </a:p>
          <a:p>
            <a:r>
              <a:rPr lang="en-AU" dirty="0">
                <a:solidFill>
                  <a:srgbClr val="FF0000"/>
                </a:solidFill>
              </a:rPr>
              <a:t>RRR = Required Reserves / Total Deposits x 100%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002" y="1545564"/>
            <a:ext cx="1566567" cy="90174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959481" y="2017972"/>
            <a:ext cx="588268" cy="133408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13772" y="1973665"/>
            <a:ext cx="316108" cy="137383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6469" y="2017972"/>
            <a:ext cx="30312" cy="133408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04800" y="1083973"/>
            <a:ext cx="5996599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b="1" dirty="0"/>
              <a:t>Required Reserve Ratio (RRR)</a:t>
            </a:r>
          </a:p>
          <a:p>
            <a:r>
              <a:rPr lang="en-AU" sz="2800" b="1" dirty="0"/>
              <a:t>= Required Reserves / Total Deposits x 100%</a:t>
            </a:r>
          </a:p>
          <a:p>
            <a:r>
              <a:rPr lang="en-AU" sz="2000" dirty="0"/>
              <a:t>Example: $1 million required reserves, $10 million total deposits, RRR = $1 million / $10 million x 100 = 10%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3358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/>
              <a:t>The </a:t>
            </a:r>
            <a:r>
              <a:rPr lang="en-AU" sz="2400" dirty="0">
                <a:solidFill>
                  <a:srgbClr val="7030A0"/>
                </a:solidFill>
              </a:rPr>
              <a:t>required reserve ratio </a:t>
            </a:r>
            <a:r>
              <a:rPr lang="en-AU" sz="2400" dirty="0"/>
              <a:t>(</a:t>
            </a:r>
            <a:r>
              <a:rPr lang="en-AU" sz="2400" dirty="0">
                <a:solidFill>
                  <a:srgbClr val="7030A0"/>
                </a:solidFill>
              </a:rPr>
              <a:t>RRR</a:t>
            </a:r>
            <a:r>
              <a:rPr lang="en-AU" sz="2400" dirty="0"/>
              <a:t>) is the </a:t>
            </a:r>
            <a:r>
              <a:rPr lang="en-AU" sz="2400" dirty="0">
                <a:solidFill>
                  <a:srgbClr val="7030A0"/>
                </a:solidFill>
              </a:rPr>
              <a:t>percentage of total deposits </a:t>
            </a:r>
            <a:r>
              <a:rPr lang="en-AU" sz="2400" dirty="0"/>
              <a:t>that the bank </a:t>
            </a:r>
            <a:r>
              <a:rPr lang="en-AU" sz="2400" dirty="0">
                <a:solidFill>
                  <a:srgbClr val="7030A0"/>
                </a:solidFill>
              </a:rPr>
              <a:t>must hold in reserve</a:t>
            </a:r>
            <a:r>
              <a:rPr lang="en-A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7296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5533" y="365125"/>
            <a:ext cx="9925756" cy="56982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45533" y="3061581"/>
            <a:ext cx="4732867" cy="13072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08411" y="3061581"/>
            <a:ext cx="4962878" cy="111530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208411" y="4235096"/>
            <a:ext cx="4883856" cy="11777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245533" y="325914"/>
            <a:ext cx="9925756" cy="5737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3" y="122574"/>
            <a:ext cx="3067070" cy="106712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/>
              <a:t>Example – decreasing deposits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71289" y="365125"/>
            <a:ext cx="1804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customer takes out $2000 of the money they deposited in the bank.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9032" y="1842453"/>
            <a:ext cx="16766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Note: In this example the bank has no excess reserves! If customers take out their money they’ll have to find ways to get enough money to pay them back. </a:t>
            </a:r>
          </a:p>
        </p:txBody>
      </p:sp>
    </p:spTree>
    <p:extLst>
      <p:ext uri="{BB962C8B-B14F-4D97-AF65-F5344CB8AC3E}">
        <p14:creationId xmlns:p14="http://schemas.microsoft.com/office/powerpoint/2010/main" val="34934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86" y="4074250"/>
            <a:ext cx="3214036" cy="853886"/>
          </a:xfrm>
        </p:spPr>
        <p:txBody>
          <a:bodyPr/>
          <a:lstStyle/>
          <a:p>
            <a:r>
              <a:rPr lang="en-US" dirty="0"/>
              <a:t>Original Balances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9435" y="1412495"/>
            <a:ext cx="3461538" cy="266175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642459" y="1412495"/>
            <a:ext cx="4333231" cy="2661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3" y="122574"/>
            <a:ext cx="3067070" cy="106712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/>
              <a:t>Example – decreasing deposits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0439" y="266373"/>
            <a:ext cx="271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customer takes out $2000 of the money they deposited in the bank.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343" y="1391369"/>
            <a:ext cx="3612367" cy="268288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937822" y="4085034"/>
            <a:ext cx="3704637" cy="256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Changes have to be balanced on both sides after a </a:t>
            </a:r>
            <a:r>
              <a:rPr lang="en-US" sz="1400" dirty="0">
                <a:solidFill>
                  <a:srgbClr val="7030A0"/>
                </a:solidFill>
              </a:rPr>
              <a:t>decrease in Deposits of -$2000</a:t>
            </a:r>
          </a:p>
          <a:p>
            <a:r>
              <a:rPr lang="en-US" sz="1400" b="1" dirty="0"/>
              <a:t>Required Reserves:</a:t>
            </a:r>
          </a:p>
          <a:p>
            <a:pPr lvl="1"/>
            <a:r>
              <a:rPr lang="en-US" sz="1200" dirty="0"/>
              <a:t>Demand </a:t>
            </a:r>
            <a:r>
              <a:rPr lang="en-US" sz="1200" dirty="0" err="1"/>
              <a:t>deposits</a:t>
            </a:r>
            <a:r>
              <a:rPr lang="en-US" sz="1200" baseline="-25000" dirty="0" err="1"/>
              <a:t>new</a:t>
            </a:r>
            <a:r>
              <a:rPr lang="en-US" sz="1200" dirty="0"/>
              <a:t> = 6000</a:t>
            </a:r>
          </a:p>
          <a:p>
            <a:pPr lvl="1"/>
            <a:r>
              <a:rPr lang="en-US" sz="1200" dirty="0"/>
              <a:t>Required </a:t>
            </a:r>
            <a:r>
              <a:rPr lang="en-US" sz="1200" dirty="0" err="1"/>
              <a:t>Reserves</a:t>
            </a:r>
            <a:r>
              <a:rPr lang="en-US" sz="1200" baseline="-25000" dirty="0" err="1"/>
              <a:t>new</a:t>
            </a:r>
            <a:r>
              <a:rPr lang="en-US" sz="1200" dirty="0"/>
              <a:t> = 6000 x 0.25 = 1500</a:t>
            </a:r>
          </a:p>
          <a:p>
            <a:pPr lvl="1"/>
            <a:r>
              <a:rPr lang="en-US" sz="1200" dirty="0"/>
              <a:t>Therefore Change = </a:t>
            </a:r>
            <a:r>
              <a:rPr lang="en-US" sz="1200" dirty="0">
                <a:solidFill>
                  <a:srgbClr val="FF0000"/>
                </a:solidFill>
              </a:rPr>
              <a:t>-$500</a:t>
            </a:r>
          </a:p>
          <a:p>
            <a:r>
              <a:rPr lang="en-US" sz="1400" b="1" dirty="0"/>
              <a:t>Treasury Bonds </a:t>
            </a:r>
            <a:r>
              <a:rPr lang="en-US" sz="1400" dirty="0"/>
              <a:t>– this comes next because we don’t have any excess reserves and loans will be last.</a:t>
            </a:r>
          </a:p>
          <a:p>
            <a:pPr lvl="1"/>
            <a:r>
              <a:rPr lang="en-US" sz="1200" dirty="0"/>
              <a:t>We have enough to cover the rest of the change</a:t>
            </a:r>
          </a:p>
          <a:p>
            <a:pPr lvl="1"/>
            <a:r>
              <a:rPr lang="en-US" sz="1200" dirty="0"/>
              <a:t>Therefore Change = </a:t>
            </a:r>
            <a:r>
              <a:rPr lang="en-US" sz="1200" dirty="0">
                <a:solidFill>
                  <a:srgbClr val="FF0000"/>
                </a:solidFill>
              </a:rPr>
              <a:t>$-1500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998079" y="4197774"/>
            <a:ext cx="3214036" cy="853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Final Balances</a:t>
            </a:r>
          </a:p>
        </p:txBody>
      </p:sp>
    </p:spTree>
    <p:extLst>
      <p:ext uri="{BB962C8B-B14F-4D97-AF65-F5344CB8AC3E}">
        <p14:creationId xmlns:p14="http://schemas.microsoft.com/office/powerpoint/2010/main" val="39365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1" y="74980"/>
            <a:ext cx="5043854" cy="1085606"/>
          </a:xfrm>
        </p:spPr>
        <p:txBody>
          <a:bodyPr/>
          <a:lstStyle/>
          <a:p>
            <a:r>
              <a:rPr lang="en-AU" dirty="0"/>
              <a:t>T Accounts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38" y="1160585"/>
            <a:ext cx="4938347" cy="2987903"/>
          </a:xfrm>
        </p:spPr>
        <p:txBody>
          <a:bodyPr>
            <a:normAutofit fontScale="55000" lnSpcReduction="20000"/>
          </a:bodyPr>
          <a:lstStyle/>
          <a:p>
            <a:r>
              <a:rPr lang="en-AU" dirty="0"/>
              <a:t>We assume that banks have: assets and liabilities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Assets – things that have money value or can earn money in the future</a:t>
            </a:r>
          </a:p>
          <a:p>
            <a:pPr lvl="1"/>
            <a:r>
              <a:rPr lang="en-AU" b="1" dirty="0"/>
              <a:t>Loans</a:t>
            </a:r>
            <a:r>
              <a:rPr lang="en-AU" dirty="0"/>
              <a:t> – people will have to pay you back</a:t>
            </a:r>
          </a:p>
          <a:p>
            <a:pPr lvl="1"/>
            <a:r>
              <a:rPr lang="en-AU" b="1" dirty="0"/>
              <a:t>Required Reserves </a:t>
            </a:r>
            <a:r>
              <a:rPr lang="en-AU" dirty="0"/>
              <a:t>– the Fed will have to pay you back</a:t>
            </a:r>
          </a:p>
          <a:p>
            <a:pPr lvl="1"/>
            <a:r>
              <a:rPr lang="en-AU" b="1" dirty="0"/>
              <a:t>Excess Reserves </a:t>
            </a:r>
            <a:r>
              <a:rPr lang="en-AU" dirty="0"/>
              <a:t>– this is liquid money that the bank is just holding!</a:t>
            </a:r>
          </a:p>
          <a:p>
            <a:pPr lvl="1"/>
            <a:r>
              <a:rPr lang="en-AU" b="1" dirty="0"/>
              <a:t>Bonds</a:t>
            </a:r>
            <a:r>
              <a:rPr lang="en-AU" dirty="0"/>
              <a:t> – you will be paid back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Liabilities – things that will cost money in the future </a:t>
            </a:r>
          </a:p>
          <a:p>
            <a:pPr lvl="1"/>
            <a:r>
              <a:rPr lang="en-AU" b="1" dirty="0"/>
              <a:t>Deposits</a:t>
            </a:r>
            <a:r>
              <a:rPr lang="en-AU" dirty="0"/>
              <a:t> – this is money that the you must pay back to the customers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/>
              <a:t>Assets = Liabilities </a:t>
            </a:r>
            <a:r>
              <a:rPr lang="en-AU" strike="sngStrike" dirty="0"/>
              <a:t>(+Equity)</a:t>
            </a:r>
          </a:p>
          <a:p>
            <a:pPr lvl="1"/>
            <a:r>
              <a:rPr lang="en-AU" dirty="0"/>
              <a:t>Therefore both sides must be balanced.</a:t>
            </a:r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251331" y="332803"/>
          <a:ext cx="5684716" cy="1832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358">
                  <a:extLst>
                    <a:ext uri="{9D8B030D-6E8A-4147-A177-3AD203B41FA5}">
                      <a16:colId xmlns:a16="http://schemas.microsoft.com/office/drawing/2014/main" val="2935050002"/>
                    </a:ext>
                  </a:extLst>
                </a:gridCol>
                <a:gridCol w="2842358">
                  <a:extLst>
                    <a:ext uri="{9D8B030D-6E8A-4147-A177-3AD203B41FA5}">
                      <a16:colId xmlns:a16="http://schemas.microsoft.com/office/drawing/2014/main" val="4257924739"/>
                    </a:ext>
                  </a:extLst>
                </a:gridCol>
              </a:tblGrid>
              <a:tr h="537635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192367"/>
                  </a:ext>
                </a:extLst>
              </a:tr>
              <a:tr h="1295057">
                <a:tc>
                  <a:txBody>
                    <a:bodyPr/>
                    <a:lstStyle/>
                    <a:p>
                      <a:r>
                        <a:rPr lang="en-AU" dirty="0"/>
                        <a:t>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Required Reserves</a:t>
                      </a:r>
                    </a:p>
                    <a:p>
                      <a:r>
                        <a:rPr lang="en-AU" sz="1200" dirty="0"/>
                        <a:t>Excess Reserves</a:t>
                      </a:r>
                    </a:p>
                    <a:p>
                      <a:r>
                        <a:rPr lang="en-AU" sz="1200" dirty="0"/>
                        <a:t>Bonds</a:t>
                      </a:r>
                    </a:p>
                    <a:p>
                      <a:r>
                        <a:rPr lang="en-AU" sz="1200" dirty="0"/>
                        <a:t>Securities</a:t>
                      </a:r>
                      <a:r>
                        <a:rPr lang="en-AU" sz="1200" baseline="0" dirty="0"/>
                        <a:t> (</a:t>
                      </a:r>
                      <a:r>
                        <a:rPr lang="en-AU" sz="1200" baseline="0" dirty="0">
                          <a:hlinkClick r:id="rId2"/>
                        </a:rPr>
                        <a:t>securities</a:t>
                      </a:r>
                      <a:r>
                        <a:rPr lang="en-AU" sz="1200" baseline="0" dirty="0"/>
                        <a:t> is a generic word for a financial asset)</a:t>
                      </a:r>
                      <a:endParaRPr lang="en-AU" sz="1200" dirty="0"/>
                    </a:p>
                    <a:p>
                      <a:r>
                        <a:rPr lang="en-AU" sz="1200" dirty="0"/>
                        <a:t>Loans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3468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55028" y="2233246"/>
            <a:ext cx="4277322" cy="5275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0789" y="2751991"/>
            <a:ext cx="370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Two sides are always balanced.</a:t>
            </a:r>
          </a:p>
          <a:p>
            <a:endParaRPr lang="en-AU" sz="1600" dirty="0"/>
          </a:p>
          <a:p>
            <a:r>
              <a:rPr lang="en-AU" sz="1600" dirty="0"/>
              <a:t>Therefore any change has to maintain the balance.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481" y="4424497"/>
            <a:ext cx="3001294" cy="18719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689" y="4424498"/>
            <a:ext cx="2844118" cy="18719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95288" y="4055165"/>
            <a:ext cx="326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Affects 1 side of the T Account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58262" y="4042136"/>
            <a:ext cx="350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Affects both sides of the T Account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531" y="4239831"/>
            <a:ext cx="4869858" cy="2400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Change of Liabilities/Assets</a:t>
            </a:r>
          </a:p>
          <a:p>
            <a:r>
              <a:rPr lang="en-US" dirty="0"/>
              <a:t>When we decrease liabilities side the money comes out of the assets in order:</a:t>
            </a:r>
          </a:p>
          <a:p>
            <a:pPr marL="342900" indent="-342900">
              <a:buAutoNum type="arabicPeriod"/>
            </a:pPr>
            <a:r>
              <a:rPr lang="en-US" dirty="0"/>
              <a:t>Required reserves first. </a:t>
            </a:r>
          </a:p>
          <a:p>
            <a:pPr marL="342900" indent="-342900">
              <a:buAutoNum type="arabicPeriod"/>
            </a:pPr>
            <a:r>
              <a:rPr lang="en-US" dirty="0"/>
              <a:t>Excess Reserves </a:t>
            </a:r>
          </a:p>
          <a:p>
            <a:pPr marL="342900" indent="-342900">
              <a:buAutoNum type="arabicPeriod"/>
            </a:pPr>
            <a:r>
              <a:rPr lang="en-US" dirty="0"/>
              <a:t>Other assets (</a:t>
            </a:r>
            <a:r>
              <a:rPr lang="en-US" dirty="0" err="1"/>
              <a:t>eg</a:t>
            </a:r>
            <a:r>
              <a:rPr lang="en-US" dirty="0"/>
              <a:t>. Bonds)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bank can BORROW FROM OTHER BANKS</a:t>
            </a:r>
          </a:p>
          <a:p>
            <a:pPr marL="342900" indent="-342900">
              <a:buAutoNum type="arabicPeriod"/>
            </a:pPr>
            <a:r>
              <a:rPr lang="en-US" dirty="0"/>
              <a:t>Loans</a:t>
            </a:r>
          </a:p>
        </p:txBody>
      </p:sp>
    </p:spTree>
    <p:extLst>
      <p:ext uri="{BB962C8B-B14F-4D97-AF65-F5344CB8AC3E}">
        <p14:creationId xmlns:p14="http://schemas.microsoft.com/office/powerpoint/2010/main" val="1395394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2442" y="1869771"/>
          <a:ext cx="6561994" cy="37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997">
                  <a:extLst>
                    <a:ext uri="{9D8B030D-6E8A-4147-A177-3AD203B41FA5}">
                      <a16:colId xmlns:a16="http://schemas.microsoft.com/office/drawing/2014/main" val="2567379956"/>
                    </a:ext>
                  </a:extLst>
                </a:gridCol>
                <a:gridCol w="3280997">
                  <a:extLst>
                    <a:ext uri="{9D8B030D-6E8A-4147-A177-3AD203B41FA5}">
                      <a16:colId xmlns:a16="http://schemas.microsoft.com/office/drawing/2014/main" val="3718225521"/>
                    </a:ext>
                  </a:extLst>
                </a:gridCol>
              </a:tblGrid>
              <a:tr h="713765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17367"/>
                  </a:ext>
                </a:extLst>
              </a:tr>
              <a:tr h="713765">
                <a:tc>
                  <a:txBody>
                    <a:bodyPr/>
                    <a:lstStyle/>
                    <a:p>
                      <a:r>
                        <a:rPr lang="en-AU" dirty="0"/>
                        <a:t>Required</a:t>
                      </a:r>
                      <a:r>
                        <a:rPr lang="en-AU" baseline="0" dirty="0"/>
                        <a:t> Reserves (10%)</a:t>
                      </a:r>
                    </a:p>
                    <a:p>
                      <a:r>
                        <a:rPr lang="en-AU" baseline="0" dirty="0"/>
                        <a:t>1000 </a:t>
                      </a:r>
                    </a:p>
                    <a:p>
                      <a:r>
                        <a:rPr lang="en-AU" baseline="0" dirty="0"/>
                        <a:t>Excess Reserves</a:t>
                      </a:r>
                    </a:p>
                    <a:p>
                      <a:r>
                        <a:rPr lang="en-AU" baseline="0" dirty="0"/>
                        <a:t>1000 </a:t>
                      </a:r>
                    </a:p>
                    <a:p>
                      <a:r>
                        <a:rPr lang="en-AU" baseline="0" dirty="0"/>
                        <a:t>Bonds</a:t>
                      </a:r>
                    </a:p>
                    <a:p>
                      <a:r>
                        <a:rPr lang="en-AU" baseline="0" dirty="0"/>
                        <a:t>5000 </a:t>
                      </a:r>
                    </a:p>
                    <a:p>
                      <a:r>
                        <a:rPr lang="en-AU" baseline="0" dirty="0"/>
                        <a:t>Loans</a:t>
                      </a:r>
                    </a:p>
                    <a:p>
                      <a:r>
                        <a:rPr lang="en-AU" baseline="0" dirty="0"/>
                        <a:t>3000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</a:t>
                      </a:r>
                    </a:p>
                    <a:p>
                      <a:r>
                        <a:rPr lang="en-AU" dirty="0"/>
                        <a:t>10000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41792"/>
                  </a:ext>
                </a:extLst>
              </a:tr>
              <a:tr h="713765"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0796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2274032"/>
            <a:ext cx="4592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Calculate the new T account after the deposits are decreased by 4000.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776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2442" y="1869771"/>
          <a:ext cx="6561994" cy="4737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997">
                  <a:extLst>
                    <a:ext uri="{9D8B030D-6E8A-4147-A177-3AD203B41FA5}">
                      <a16:colId xmlns:a16="http://schemas.microsoft.com/office/drawing/2014/main" val="2567379956"/>
                    </a:ext>
                  </a:extLst>
                </a:gridCol>
                <a:gridCol w="3280997">
                  <a:extLst>
                    <a:ext uri="{9D8B030D-6E8A-4147-A177-3AD203B41FA5}">
                      <a16:colId xmlns:a16="http://schemas.microsoft.com/office/drawing/2014/main" val="3718225521"/>
                    </a:ext>
                  </a:extLst>
                </a:gridCol>
              </a:tblGrid>
              <a:tr h="713765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17367"/>
                  </a:ext>
                </a:extLst>
              </a:tr>
              <a:tr h="713765">
                <a:tc>
                  <a:txBody>
                    <a:bodyPr/>
                    <a:lstStyle/>
                    <a:p>
                      <a:r>
                        <a:rPr lang="en-AU" dirty="0"/>
                        <a:t>Required</a:t>
                      </a:r>
                      <a:r>
                        <a:rPr lang="en-AU" baseline="0" dirty="0"/>
                        <a:t> Reserves (10%)</a:t>
                      </a:r>
                    </a:p>
                    <a:p>
                      <a:r>
                        <a:rPr lang="en-AU" baseline="0" dirty="0"/>
                        <a:t>1000 </a:t>
                      </a:r>
                      <a:r>
                        <a:rPr lang="en-AU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– 400 </a:t>
                      </a:r>
                      <a:r>
                        <a:rPr lang="en-AU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= 600</a:t>
                      </a:r>
                    </a:p>
                    <a:p>
                      <a:r>
                        <a:rPr lang="en-AU" baseline="0" dirty="0"/>
                        <a:t>Excess Reserves</a:t>
                      </a:r>
                    </a:p>
                    <a:p>
                      <a:r>
                        <a:rPr lang="en-AU" baseline="0" dirty="0"/>
                        <a:t>1000 </a:t>
                      </a:r>
                      <a:r>
                        <a:rPr lang="en-AU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– 1000 </a:t>
                      </a:r>
                      <a:r>
                        <a:rPr lang="en-AU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= 0</a:t>
                      </a:r>
                    </a:p>
                    <a:p>
                      <a:r>
                        <a:rPr lang="en-AU" baseline="0" dirty="0"/>
                        <a:t>Bonds</a:t>
                      </a:r>
                    </a:p>
                    <a:p>
                      <a:r>
                        <a:rPr lang="en-AU" baseline="0" dirty="0"/>
                        <a:t>5000 </a:t>
                      </a:r>
                      <a:r>
                        <a:rPr lang="en-AU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– 2600 </a:t>
                      </a:r>
                      <a:r>
                        <a:rPr lang="en-AU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= 2400</a:t>
                      </a:r>
                    </a:p>
                    <a:p>
                      <a:r>
                        <a:rPr lang="en-AU" baseline="0" dirty="0"/>
                        <a:t>Loans</a:t>
                      </a:r>
                    </a:p>
                    <a:p>
                      <a:r>
                        <a:rPr lang="en-AU" baseline="0" dirty="0"/>
                        <a:t>3000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</a:t>
                      </a:r>
                    </a:p>
                    <a:p>
                      <a:r>
                        <a:rPr lang="en-AU" dirty="0"/>
                        <a:t>10000 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– 4000 </a:t>
                      </a:r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= 6000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41792"/>
                  </a:ext>
                </a:extLst>
              </a:tr>
              <a:tr h="713765">
                <a:tc>
                  <a:txBody>
                    <a:bodyPr/>
                    <a:lstStyle/>
                    <a:p>
                      <a:r>
                        <a:rPr lang="en-AU" dirty="0"/>
                        <a:t>Note that</a:t>
                      </a:r>
                      <a:r>
                        <a:rPr lang="en-AU" baseline="0" dirty="0"/>
                        <a:t> the change is balanced: </a:t>
                      </a:r>
                      <a:r>
                        <a:rPr lang="en-AU" baseline="0" dirty="0">
                          <a:solidFill>
                            <a:srgbClr val="FF0000"/>
                          </a:solidFill>
                        </a:rPr>
                        <a:t>-400 -1000 - 2600 = -4000</a:t>
                      </a:r>
                    </a:p>
                    <a:p>
                      <a:r>
                        <a:rPr lang="en-AU" baseline="0" dirty="0"/>
                        <a:t>Note that the final amounts are also balanced. </a:t>
                      </a:r>
                      <a:r>
                        <a:rPr lang="en-AU" baseline="0" dirty="0">
                          <a:solidFill>
                            <a:srgbClr val="00B050"/>
                          </a:solidFill>
                        </a:rPr>
                        <a:t>600 + 0 + 2400 + 3000 = 6000 = 6000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0796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2274032"/>
            <a:ext cx="4592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Calculate the new T account after the deposits are decreased by 4000. </a:t>
            </a:r>
          </a:p>
          <a:p>
            <a:endParaRPr lang="en-AU" dirty="0"/>
          </a:p>
          <a:p>
            <a:r>
              <a:rPr lang="en-AU" dirty="0">
                <a:solidFill>
                  <a:srgbClr val="FF0000"/>
                </a:solidFill>
              </a:rPr>
              <a:t>Change = red</a:t>
            </a:r>
          </a:p>
          <a:p>
            <a:r>
              <a:rPr lang="en-AU" dirty="0">
                <a:solidFill>
                  <a:srgbClr val="00B050"/>
                </a:solidFill>
              </a:rPr>
              <a:t>final amount = green</a:t>
            </a:r>
          </a:p>
        </p:txBody>
      </p:sp>
    </p:spTree>
    <p:extLst>
      <p:ext uri="{BB962C8B-B14F-4D97-AF65-F5344CB8AC3E}">
        <p14:creationId xmlns:p14="http://schemas.microsoft.com/office/powerpoint/2010/main" val="1812736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on Changing the Balance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84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A Bank Increase Its Loans?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what we cover in Unit 4 is about how banks can create new loans. </a:t>
            </a:r>
          </a:p>
          <a:p>
            <a:r>
              <a:rPr lang="en-US" dirty="0"/>
              <a:t>We will see that a bank can make new loans from its excess reserves.</a:t>
            </a:r>
          </a:p>
        </p:txBody>
      </p:sp>
    </p:spTree>
    <p:extLst>
      <p:ext uri="{BB962C8B-B14F-4D97-AF65-F5344CB8AC3E}">
        <p14:creationId xmlns:p14="http://schemas.microsoft.com/office/powerpoint/2010/main" val="4016318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0B711F-2E69-C817-E7D3-3E14B702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A customer wants a loan of $20,000… </a:t>
            </a:r>
            <a:br>
              <a:rPr lang="en-US" sz="5400" dirty="0"/>
            </a:br>
            <a:r>
              <a:rPr lang="en-US" sz="5400" dirty="0"/>
              <a:t>How does the balance sheet change?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595043-6190-43CF-DD30-9D64FBD9B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059305"/>
              </p:ext>
            </p:extLst>
          </p:nvPr>
        </p:nvGraphicFramePr>
        <p:xfrm>
          <a:off x="514350" y="1985963"/>
          <a:ext cx="10911672" cy="3771900"/>
        </p:xfrm>
        <a:graphic>
          <a:graphicData uri="http://schemas.openxmlformats.org/drawingml/2006/table">
            <a:tbl>
              <a:tblPr/>
              <a:tblGrid>
                <a:gridCol w="2727918">
                  <a:extLst>
                    <a:ext uri="{9D8B030D-6E8A-4147-A177-3AD203B41FA5}">
                      <a16:colId xmlns:a16="http://schemas.microsoft.com/office/drawing/2014/main" val="2338962054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2858086721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1726563856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2218525942"/>
                    </a:ext>
                  </a:extLst>
                </a:gridCol>
              </a:tblGrid>
              <a:tr h="64920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3448"/>
                  </a:ext>
                </a:extLst>
              </a:tr>
              <a:tr h="117506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553699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608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07054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63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ABDE44-2FDA-8ADB-799B-3DEEEB36680D}"/>
              </a:ext>
            </a:extLst>
          </p:cNvPr>
          <p:cNvSpPr txBox="1"/>
          <p:nvPr/>
        </p:nvSpPr>
        <p:spPr>
          <a:xfrm>
            <a:off x="1193439" y="5292546"/>
            <a:ext cx="463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Excess Reserves  $50,000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E54FA-C6D9-72AE-F4A8-A2D60A003A61}"/>
              </a:ext>
            </a:extLst>
          </p:cNvPr>
          <p:cNvSpPr txBox="1"/>
          <p:nvPr/>
        </p:nvSpPr>
        <p:spPr>
          <a:xfrm>
            <a:off x="1193440" y="4323814"/>
            <a:ext cx="4637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Required Reserves  $50,000</a:t>
            </a:r>
          </a:p>
        </p:txBody>
      </p:sp>
    </p:spTree>
    <p:extLst>
      <p:ext uri="{BB962C8B-B14F-4D97-AF65-F5344CB8AC3E}">
        <p14:creationId xmlns:p14="http://schemas.microsoft.com/office/powerpoint/2010/main" val="1559097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0B711F-2E69-C817-E7D3-3E14B702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A customer wants a loan of $20,000… </a:t>
            </a:r>
            <a:br>
              <a:rPr lang="en-US" sz="5400" dirty="0"/>
            </a:br>
            <a:r>
              <a:rPr lang="en-US" sz="5400" dirty="0"/>
              <a:t>How does the balance sheet change?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595043-6190-43CF-DD30-9D64FBD9B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353933"/>
              </p:ext>
            </p:extLst>
          </p:nvPr>
        </p:nvGraphicFramePr>
        <p:xfrm>
          <a:off x="514350" y="1985963"/>
          <a:ext cx="10911672" cy="3825557"/>
        </p:xfrm>
        <a:graphic>
          <a:graphicData uri="http://schemas.openxmlformats.org/drawingml/2006/table">
            <a:tbl>
              <a:tblPr/>
              <a:tblGrid>
                <a:gridCol w="2727918">
                  <a:extLst>
                    <a:ext uri="{9D8B030D-6E8A-4147-A177-3AD203B41FA5}">
                      <a16:colId xmlns:a16="http://schemas.microsoft.com/office/drawing/2014/main" val="2338962054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2858086721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1726563856"/>
                    </a:ext>
                  </a:extLst>
                </a:gridCol>
                <a:gridCol w="2727918">
                  <a:extLst>
                    <a:ext uri="{9D8B030D-6E8A-4147-A177-3AD203B41FA5}">
                      <a16:colId xmlns:a16="http://schemas.microsoft.com/office/drawing/2014/main" val="2218525942"/>
                    </a:ext>
                  </a:extLst>
                </a:gridCol>
              </a:tblGrid>
              <a:tr h="64920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3448"/>
                  </a:ext>
                </a:extLst>
              </a:tr>
              <a:tr h="117506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$900,000</a:t>
                      </a:r>
                    </a:p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+$20,000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553699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608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07054"/>
                  </a:ext>
                </a:extLst>
              </a:tr>
              <a:tr h="64920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63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ABDE44-2FDA-8ADB-799B-3DEEEB36680D}"/>
              </a:ext>
            </a:extLst>
          </p:cNvPr>
          <p:cNvSpPr txBox="1"/>
          <p:nvPr/>
        </p:nvSpPr>
        <p:spPr>
          <a:xfrm>
            <a:off x="1193439" y="5292546"/>
            <a:ext cx="463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Excess Reserves  $50,000 </a:t>
            </a:r>
            <a:r>
              <a:rPr lang="en-US" sz="3600" dirty="0">
                <a:solidFill>
                  <a:srgbClr val="FF0000"/>
                </a:solidFill>
              </a:rPr>
              <a:t>- $20,000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E54FA-C6D9-72AE-F4A8-A2D60A003A61}"/>
              </a:ext>
            </a:extLst>
          </p:cNvPr>
          <p:cNvSpPr txBox="1"/>
          <p:nvPr/>
        </p:nvSpPr>
        <p:spPr>
          <a:xfrm>
            <a:off x="1193440" y="4323814"/>
            <a:ext cx="4637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Required Reserves  $50,000</a:t>
            </a:r>
          </a:p>
        </p:txBody>
      </p:sp>
    </p:spTree>
    <p:extLst>
      <p:ext uri="{BB962C8B-B14F-4D97-AF65-F5344CB8AC3E}">
        <p14:creationId xmlns:p14="http://schemas.microsoft.com/office/powerpoint/2010/main" val="30012247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35" y="204227"/>
            <a:ext cx="6297445" cy="1497352"/>
          </a:xfrm>
        </p:spPr>
        <p:txBody>
          <a:bodyPr/>
          <a:lstStyle/>
          <a:p>
            <a:r>
              <a:rPr lang="en-AU" dirty="0"/>
              <a:t>Additional Loans come from Excess Reserves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8" y="1529789"/>
            <a:ext cx="4944516" cy="464241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00B0F0"/>
                </a:solidFill>
              </a:rPr>
              <a:t>Excess reserves </a:t>
            </a:r>
            <a:r>
              <a:rPr lang="en-AU" dirty="0"/>
              <a:t>is money that is available and not being used.</a:t>
            </a:r>
          </a:p>
          <a:p>
            <a:pPr lvl="1"/>
            <a:r>
              <a:rPr lang="en-AU" dirty="0"/>
              <a:t>Therefore, it </a:t>
            </a:r>
            <a:r>
              <a:rPr lang="en-AU" dirty="0">
                <a:solidFill>
                  <a:srgbClr val="00B0F0"/>
                </a:solidFill>
              </a:rPr>
              <a:t>has the potential to be used for new loans</a:t>
            </a:r>
            <a:r>
              <a:rPr lang="en-AU" dirty="0"/>
              <a:t>. </a:t>
            </a:r>
          </a:p>
          <a:p>
            <a:r>
              <a:rPr lang="en-AU" dirty="0"/>
              <a:t>In many questions, it will ask ‘what is the amount this bank can increase its loans’. </a:t>
            </a:r>
          </a:p>
          <a:p>
            <a:pPr lvl="1"/>
            <a:r>
              <a:rPr lang="en-AU" dirty="0"/>
              <a:t>You should look at the excess loans. This is the amount that can potentially be loaned out.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8288" y="5599247"/>
            <a:ext cx="44375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Excess reserves is extra cash and so this can be immediately turned into new loans.</a:t>
            </a:r>
          </a:p>
        </p:txBody>
      </p:sp>
      <p:sp>
        <p:nvSpPr>
          <p:cNvPr id="6" name="Right Arrow 5"/>
          <p:cNvSpPr/>
          <p:nvPr/>
        </p:nvSpPr>
        <p:spPr>
          <a:xfrm rot="2820815">
            <a:off x="7891012" y="3006086"/>
            <a:ext cx="1442654" cy="3443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388288" y="3742614"/>
            <a:ext cx="5231958" cy="1754326"/>
          </a:xfrm>
          <a:prstGeom prst="rect">
            <a:avLst/>
          </a:prstGeom>
          <a:noFill/>
          <a:ln w="730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AU" sz="3600" dirty="0"/>
              <a:t>Excess reserves can potentially be made into new loans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93685"/>
              </p:ext>
            </p:extLst>
          </p:nvPr>
        </p:nvGraphicFramePr>
        <p:xfrm>
          <a:off x="6035040" y="395029"/>
          <a:ext cx="5390984" cy="2425147"/>
        </p:xfrm>
        <a:graphic>
          <a:graphicData uri="http://schemas.openxmlformats.org/drawingml/2006/table">
            <a:tbl>
              <a:tblPr/>
              <a:tblGrid>
                <a:gridCol w="1347746">
                  <a:extLst>
                    <a:ext uri="{9D8B030D-6E8A-4147-A177-3AD203B41FA5}">
                      <a16:colId xmlns:a16="http://schemas.microsoft.com/office/drawing/2014/main" val="2338962054"/>
                    </a:ext>
                  </a:extLst>
                </a:gridCol>
                <a:gridCol w="1347746">
                  <a:extLst>
                    <a:ext uri="{9D8B030D-6E8A-4147-A177-3AD203B41FA5}">
                      <a16:colId xmlns:a16="http://schemas.microsoft.com/office/drawing/2014/main" val="2858086721"/>
                    </a:ext>
                  </a:extLst>
                </a:gridCol>
                <a:gridCol w="1347746">
                  <a:extLst>
                    <a:ext uri="{9D8B030D-6E8A-4147-A177-3AD203B41FA5}">
                      <a16:colId xmlns:a16="http://schemas.microsoft.com/office/drawing/2014/main" val="1726563856"/>
                    </a:ext>
                  </a:extLst>
                </a:gridCol>
                <a:gridCol w="1347746">
                  <a:extLst>
                    <a:ext uri="{9D8B030D-6E8A-4147-A177-3AD203B41FA5}">
                      <a16:colId xmlns:a16="http://schemas.microsoft.com/office/drawing/2014/main" val="2218525942"/>
                    </a:ext>
                  </a:extLst>
                </a:gridCol>
              </a:tblGrid>
              <a:tr h="41740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3448"/>
                  </a:ext>
                </a:extLst>
              </a:tr>
              <a:tr h="755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553699"/>
                  </a:ext>
                </a:extLst>
              </a:tr>
              <a:tr h="4174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608"/>
                  </a:ext>
                </a:extLst>
              </a:tr>
              <a:tr h="4174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07054"/>
                  </a:ext>
                </a:extLst>
              </a:tr>
              <a:tr h="4174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638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49726" y="2348537"/>
            <a:ext cx="253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 Reserves  $50,000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4066" y="1997377"/>
            <a:ext cx="2536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Required Reserves  $50,000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0182" y="2618509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decrease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4012" y="100283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increase</a:t>
            </a:r>
          </a:p>
        </p:txBody>
      </p:sp>
    </p:spTree>
    <p:extLst>
      <p:ext uri="{BB962C8B-B14F-4D97-AF65-F5344CB8AC3E}">
        <p14:creationId xmlns:p14="http://schemas.microsoft.com/office/powerpoint/2010/main" val="4798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What is the difference between required reserves and excess reserves?</a:t>
            </a:r>
          </a:p>
          <a:p>
            <a:r>
              <a:rPr lang="en-AU" dirty="0">
                <a:solidFill>
                  <a:srgbClr val="FF0000"/>
                </a:solidFill>
              </a:rPr>
              <a:t>Required reserves are what the bank must keep in reserve.</a:t>
            </a:r>
          </a:p>
          <a:p>
            <a:r>
              <a:rPr lang="en-AU" dirty="0">
                <a:solidFill>
                  <a:srgbClr val="FF0000"/>
                </a:solidFill>
              </a:rPr>
              <a:t>Excess reserves is what banks can choose to keep as extra.</a:t>
            </a:r>
          </a:p>
          <a:p>
            <a:r>
              <a:rPr lang="en-AU" dirty="0"/>
              <a:t>If a bank has a total of $1 million in deposits and the RRR is 15% (0.15), then how much must the bank keep in required reserves?</a:t>
            </a:r>
          </a:p>
          <a:p>
            <a:r>
              <a:rPr lang="en-AU" dirty="0">
                <a:solidFill>
                  <a:srgbClr val="FF0000"/>
                </a:solidFill>
              </a:rPr>
              <a:t>= $1 million x 0.15 = $150,000</a:t>
            </a:r>
          </a:p>
          <a:p>
            <a:r>
              <a:rPr lang="en-AU" dirty="0"/>
              <a:t>Is this the maximum amount of reserves that the bank can keep?</a:t>
            </a:r>
          </a:p>
          <a:p>
            <a:r>
              <a:rPr lang="en-AU" dirty="0">
                <a:solidFill>
                  <a:srgbClr val="FF0000"/>
                </a:solidFill>
              </a:rPr>
              <a:t>No, they can keep excess reserves if they wish.</a:t>
            </a:r>
          </a:p>
          <a:p>
            <a:r>
              <a:rPr lang="en-AU" dirty="0"/>
              <a:t>If a bank has $1 million in Required Reserves and $5 million in total deposits, what is the </a:t>
            </a:r>
            <a:r>
              <a:rPr lang="en-AU" dirty="0" err="1"/>
              <a:t>rr</a:t>
            </a:r>
            <a:r>
              <a:rPr lang="en-AU" dirty="0"/>
              <a:t>?</a:t>
            </a:r>
          </a:p>
          <a:p>
            <a:r>
              <a:rPr lang="en-AU" dirty="0" err="1">
                <a:solidFill>
                  <a:srgbClr val="FF0000"/>
                </a:solidFill>
              </a:rPr>
              <a:t>rr</a:t>
            </a:r>
            <a:r>
              <a:rPr lang="en-AU" dirty="0">
                <a:solidFill>
                  <a:srgbClr val="FF0000"/>
                </a:solidFill>
              </a:rPr>
              <a:t> = 1 / 5 = 20%</a:t>
            </a:r>
          </a:p>
        </p:txBody>
      </p:sp>
    </p:spTree>
    <p:extLst>
      <p:ext uri="{BB962C8B-B14F-4D97-AF65-F5344CB8AC3E}">
        <p14:creationId xmlns:p14="http://schemas.microsoft.com/office/powerpoint/2010/main" val="24191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a bank increase the size of its loans?</a:t>
            </a:r>
          </a:p>
          <a:p>
            <a:r>
              <a:rPr lang="en-US" dirty="0">
                <a:solidFill>
                  <a:srgbClr val="FF0000"/>
                </a:solidFill>
              </a:rPr>
              <a:t>It can use its excess reserves.</a:t>
            </a:r>
          </a:p>
          <a:p>
            <a:r>
              <a:rPr lang="en-US" dirty="0"/>
              <a:t>True or False? The bank can use its required reserves to make additional loans.</a:t>
            </a:r>
          </a:p>
          <a:p>
            <a:r>
              <a:rPr lang="en-US" dirty="0">
                <a:solidFill>
                  <a:srgbClr val="FF0000"/>
                </a:solidFill>
              </a:rPr>
              <a:t>False. Only excess reserves are available to be used.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03333" cy="4351338"/>
          </a:xfrm>
        </p:spPr>
        <p:txBody>
          <a:bodyPr/>
          <a:lstStyle/>
          <a:p>
            <a:r>
              <a:rPr lang="en-US" dirty="0"/>
              <a:t>If a bank has the following balance sheet, what is the maximum amount that it can increase its loans?</a:t>
            </a:r>
          </a:p>
          <a:p>
            <a:r>
              <a:rPr lang="en-US" dirty="0">
                <a:solidFill>
                  <a:srgbClr val="FF0000"/>
                </a:solidFill>
              </a:rPr>
              <a:t>A bank can only increase loans by the size of its excess reserves.</a:t>
            </a:r>
          </a:p>
          <a:p>
            <a:r>
              <a:rPr lang="en-US" dirty="0">
                <a:solidFill>
                  <a:srgbClr val="FF0000"/>
                </a:solidFill>
              </a:rPr>
              <a:t>Therefore, $2000.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93548" y="1027906"/>
          <a:ext cx="5011616" cy="240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808">
                  <a:extLst>
                    <a:ext uri="{9D8B030D-6E8A-4147-A177-3AD203B41FA5}">
                      <a16:colId xmlns:a16="http://schemas.microsoft.com/office/drawing/2014/main" val="2465941615"/>
                    </a:ext>
                  </a:extLst>
                </a:gridCol>
                <a:gridCol w="2505808">
                  <a:extLst>
                    <a:ext uri="{9D8B030D-6E8A-4147-A177-3AD203B41FA5}">
                      <a16:colId xmlns:a16="http://schemas.microsoft.com/office/drawing/2014/main" val="1727765682"/>
                    </a:ext>
                  </a:extLst>
                </a:gridCol>
              </a:tblGrid>
              <a:tr h="491851">
                <a:tc>
                  <a:txBody>
                    <a:bodyPr/>
                    <a:lstStyle/>
                    <a:p>
                      <a:r>
                        <a:rPr lang="en-AU" dirty="0"/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51442"/>
                  </a:ext>
                </a:extLst>
              </a:tr>
              <a:tr h="1914409">
                <a:tc>
                  <a:txBody>
                    <a:bodyPr/>
                    <a:lstStyle/>
                    <a:p>
                      <a:r>
                        <a:rPr lang="en-AU" dirty="0"/>
                        <a:t>Required Reserves (10%)</a:t>
                      </a:r>
                    </a:p>
                    <a:p>
                      <a:r>
                        <a:rPr lang="en-AU" dirty="0"/>
                        <a:t>500</a:t>
                      </a:r>
                    </a:p>
                    <a:p>
                      <a:r>
                        <a:rPr lang="en-AU" dirty="0"/>
                        <a:t>Excess</a:t>
                      </a:r>
                      <a:r>
                        <a:rPr lang="en-AU" baseline="0" dirty="0"/>
                        <a:t> Reserves</a:t>
                      </a:r>
                    </a:p>
                    <a:p>
                      <a:r>
                        <a:rPr lang="en-AU" baseline="0" dirty="0"/>
                        <a:t>2000</a:t>
                      </a:r>
                    </a:p>
                    <a:p>
                      <a:r>
                        <a:rPr lang="en-AU" baseline="0" dirty="0"/>
                        <a:t>Loans</a:t>
                      </a:r>
                    </a:p>
                    <a:p>
                      <a:r>
                        <a:rPr lang="en-AU" baseline="0" dirty="0"/>
                        <a:t>2500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Deposits </a:t>
                      </a:r>
                    </a:p>
                    <a:p>
                      <a:r>
                        <a:rPr lang="en-AU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78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8675" y="585788"/>
                <a:ext cx="10525125" cy="559117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AU" dirty="0"/>
                  <a:t>What policy influences the maximum amount that banks are free to lend out?</a:t>
                </a:r>
              </a:p>
              <a:p>
                <a:r>
                  <a:rPr lang="en-AU" dirty="0">
                    <a:solidFill>
                      <a:srgbClr val="FF0000"/>
                    </a:solidFill>
                  </a:rPr>
                  <a:t>Monetary Policy -&gt; The reserve requirement = the ratio of required reserves to deposits</a:t>
                </a:r>
              </a:p>
              <a:p>
                <a:pPr lvl="1"/>
                <a:r>
                  <a:rPr lang="en-AU" dirty="0" err="1">
                    <a:solidFill>
                      <a:srgbClr val="FF0000"/>
                    </a:solidFill>
                  </a:rPr>
                  <a:t>Eg.</a:t>
                </a:r>
                <a:r>
                  <a:rPr lang="en-AU" dirty="0">
                    <a:solidFill>
                      <a:srgbClr val="FF0000"/>
                    </a:solidFill>
                  </a:rPr>
                  <a:t> </a:t>
                </a:r>
                <a:r>
                  <a:rPr lang="en-AU" dirty="0" err="1">
                    <a:solidFill>
                      <a:srgbClr val="FF0000"/>
                    </a:solidFill>
                  </a:rPr>
                  <a:t>rr</a:t>
                </a:r>
                <a:r>
                  <a:rPr lang="en-AU" dirty="0">
                    <a:solidFill>
                      <a:srgbClr val="FF0000"/>
                    </a:solidFill>
                  </a:rPr>
                  <a:t> = 0.2 means banks must keep a minimum of 20% of deposits in reserve</a:t>
                </a:r>
              </a:p>
              <a:p>
                <a:r>
                  <a:rPr lang="en-AU" dirty="0">
                    <a:solidFill>
                      <a:srgbClr val="FF0000"/>
                    </a:solidFill>
                  </a:rPr>
                  <a:t>The bank is free to lend out the rest of the money if it chooses. </a:t>
                </a:r>
              </a:p>
              <a:p>
                <a:r>
                  <a:rPr lang="en-AU" dirty="0"/>
                  <a:t>A bank has $10,000 of deposits and a reserve requirement of 20%. It has $3500 in TOTAL Reserves. By how much can the bank increase its loans?</a:t>
                </a:r>
              </a:p>
              <a:p>
                <a:r>
                  <a:rPr lang="en-AU" dirty="0">
                    <a:solidFill>
                      <a:srgbClr val="FF0000"/>
                    </a:solidFill>
                  </a:rPr>
                  <a:t>It can increase its loans by $1500 by using its excess reserves (which are not being used for anything else).</a:t>
                </a:r>
              </a:p>
              <a:p>
                <a:pPr lvl="1"/>
                <a:r>
                  <a:rPr lang="en-AU" dirty="0">
                    <a:solidFill>
                      <a:srgbClr val="FF0000"/>
                    </a:solidFill>
                  </a:rPr>
                  <a:t>Total Reserves = 3500</a:t>
                </a:r>
              </a:p>
              <a:p>
                <a:pPr lvl="2"/>
                <a:r>
                  <a:rPr lang="en-AU" dirty="0">
                    <a:solidFill>
                      <a:srgbClr val="FF0000"/>
                    </a:solidFill>
                  </a:rPr>
                  <a:t>RR = 10,000 x 0.2 = $2000</a:t>
                </a:r>
              </a:p>
              <a:p>
                <a:pPr lvl="2"/>
                <a:r>
                  <a:rPr lang="en-AU" dirty="0">
                    <a:solidFill>
                      <a:srgbClr val="FF0000"/>
                    </a:solidFill>
                  </a:rPr>
                  <a:t>TR = ER + RR, </a:t>
                </a:r>
                <a14:m>
                  <m:oMath xmlns:m="http://schemas.openxmlformats.org/officeDocument/2006/math">
                    <m:r>
                      <a:rPr lang="en-AU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AU" dirty="0">
                    <a:solidFill>
                      <a:srgbClr val="FF0000"/>
                    </a:solidFill>
                  </a:rPr>
                  <a:t>ER = TR – RR = 3500 – 2000 = $1500</a:t>
                </a:r>
              </a:p>
              <a:p>
                <a:r>
                  <a:rPr lang="en-AU" dirty="0">
                    <a:solidFill>
                      <a:srgbClr val="FF0000"/>
                    </a:solidFill>
                  </a:rPr>
                  <a:t>Note: The bank won’t always increase its loans but it can if it chooses.</a:t>
                </a:r>
              </a:p>
              <a:p>
                <a:r>
                  <a:rPr lang="en-AU" dirty="0"/>
                  <a:t>Why do we assume that we can increase loans from excess reserves?</a:t>
                </a:r>
              </a:p>
              <a:p>
                <a:r>
                  <a:rPr lang="en-AU" dirty="0">
                    <a:solidFill>
                      <a:srgbClr val="FF0000"/>
                    </a:solidFill>
                  </a:rPr>
                  <a:t>Because the money is not being used for anything else. It is the most available money that the bank has.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8675" y="585788"/>
                <a:ext cx="10525125" cy="5591175"/>
              </a:xfrm>
              <a:blipFill>
                <a:blip r:embed="rId2"/>
                <a:stretch>
                  <a:fillRect l="-843" t="-2494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1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82425"/>
            <a:ext cx="10515600" cy="139453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Required reserves = 20% x 20,000 = $4000</a:t>
            </a:r>
          </a:p>
          <a:p>
            <a:r>
              <a:rPr lang="en-US" dirty="0">
                <a:solidFill>
                  <a:srgbClr val="FF0000"/>
                </a:solidFill>
              </a:rPr>
              <a:t>Everything above the required reserves, they could technically loan out, therefore loans = 20,000 – 4000 = 16000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99" y="204704"/>
            <a:ext cx="9272579" cy="44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05" y="1690688"/>
            <a:ext cx="7964011" cy="20957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5931" y="2908613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  <a:p>
            <a:r>
              <a:rPr lang="en-AU" dirty="0">
                <a:solidFill>
                  <a:srgbClr val="FF0000"/>
                </a:solidFill>
              </a:rPr>
              <a:t>We subtract what the bank must hold as required reserves. The rest is free to be lent.</a:t>
            </a:r>
          </a:p>
          <a:p>
            <a:r>
              <a:rPr lang="en-AU" dirty="0">
                <a:solidFill>
                  <a:srgbClr val="FF0000"/>
                </a:solidFill>
              </a:rPr>
              <a:t>200 – 200 x 0.1 = 180</a:t>
            </a:r>
          </a:p>
        </p:txBody>
      </p:sp>
    </p:spTree>
    <p:extLst>
      <p:ext uri="{BB962C8B-B14F-4D97-AF65-F5344CB8AC3E}">
        <p14:creationId xmlns:p14="http://schemas.microsoft.com/office/powerpoint/2010/main" val="27367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4A83C9-81EC-28C7-2F5C-94E34E43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Banks and the Money Supply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D98B1-54B5-FB29-099B-22A23BF36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23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8A97870-D634-12D8-57B0-C5AEE1CFB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822" y="289712"/>
            <a:ext cx="2596804" cy="2112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-172976"/>
            <a:ext cx="10515600" cy="1325563"/>
          </a:xfrm>
        </p:spPr>
        <p:txBody>
          <a:bodyPr/>
          <a:lstStyle/>
          <a:p>
            <a:r>
              <a:rPr lang="en-US" dirty="0"/>
              <a:t>Deposits, banks and money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146" y="1187796"/>
            <a:ext cx="1996592" cy="1857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831" y="3394217"/>
            <a:ext cx="1996592" cy="1857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457" y="4828964"/>
            <a:ext cx="1996592" cy="1857832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50595">
            <a:off x="9240023" y="5157554"/>
            <a:ext cx="1801686" cy="60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2748" y="4505798"/>
            <a:ext cx="160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$49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1" name="Curved Down Arrow 10"/>
          <p:cNvSpPr/>
          <p:nvPr/>
        </p:nvSpPr>
        <p:spPr>
          <a:xfrm rot="1499034">
            <a:off x="3873134" y="949506"/>
            <a:ext cx="1605775" cy="60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7036" y="833718"/>
            <a:ext cx="225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Your $100 deposit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66" y="896383"/>
            <a:ext cx="1400370" cy="173379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7582130">
            <a:off x="4389150" y="2975132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874931">
            <a:off x="5355435" y="2960244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881" y="3613022"/>
            <a:ext cx="132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= 100 x 0.3 = $30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51345" y="3609745"/>
            <a:ext cx="13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 = $70</a:t>
            </a:r>
          </a:p>
        </p:txBody>
      </p:sp>
      <p:sp>
        <p:nvSpPr>
          <p:cNvPr id="18" name="Curved Down Arrow 17"/>
          <p:cNvSpPr/>
          <p:nvPr/>
        </p:nvSpPr>
        <p:spPr>
          <a:xfrm rot="1499034">
            <a:off x="6342487" y="3309064"/>
            <a:ext cx="1605775" cy="60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9894" y="3038135"/>
            <a:ext cx="160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$70 </a:t>
            </a:r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9" name="Right Arrow 18"/>
          <p:cNvSpPr/>
          <p:nvPr/>
        </p:nvSpPr>
        <p:spPr>
          <a:xfrm rot="7582130">
            <a:off x="7502359" y="5290937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874931">
            <a:off x="8468644" y="5276049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924090" y="5928827"/>
            <a:ext cx="132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= 70 x 0.3 = $21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64554" y="5925550"/>
            <a:ext cx="13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 = $49</a:t>
            </a:r>
          </a:p>
        </p:txBody>
      </p:sp>
      <p:sp>
        <p:nvSpPr>
          <p:cNvPr id="23" name="Oval 22"/>
          <p:cNvSpPr/>
          <p:nvPr/>
        </p:nvSpPr>
        <p:spPr>
          <a:xfrm>
            <a:off x="672353" y="833718"/>
            <a:ext cx="6251737" cy="2204417"/>
          </a:xfrm>
          <a:prstGeom prst="ellipse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38240" y="1794246"/>
            <a:ext cx="2155788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The money supply doesn’t change at first, because the </a:t>
            </a:r>
            <a:r>
              <a:rPr lang="en-US" b="1" dirty="0"/>
              <a:t>money was already in the money supply</a:t>
            </a:r>
            <a:r>
              <a:rPr lang="en-US" dirty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5082" y="1463040"/>
            <a:ext cx="240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Money supply increases by $70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5601" y="2109180"/>
            <a:ext cx="240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Money supply increases by $49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22D9B47-AAEB-A028-41A9-CCAE992CDA4F}"/>
              </a:ext>
            </a:extLst>
          </p:cNvPr>
          <p:cNvSpPr/>
          <p:nvPr/>
        </p:nvSpPr>
        <p:spPr>
          <a:xfrm rot="18363133">
            <a:off x="7338120" y="2369557"/>
            <a:ext cx="1105728" cy="565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D9DCD17-7A92-3C2D-6B3C-3B3D3665F7E0}"/>
              </a:ext>
            </a:extLst>
          </p:cNvPr>
          <p:cNvSpPr/>
          <p:nvPr/>
        </p:nvSpPr>
        <p:spPr>
          <a:xfrm rot="15566956">
            <a:off x="9190049" y="3429232"/>
            <a:ext cx="1901634" cy="565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159F7E-1AE4-841F-7153-8AE71494B515}"/>
              </a:ext>
            </a:extLst>
          </p:cNvPr>
          <p:cNvSpPr txBox="1"/>
          <p:nvPr/>
        </p:nvSpPr>
        <p:spPr>
          <a:xfrm>
            <a:off x="10438661" y="2876513"/>
            <a:ext cx="240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Etc.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F20156-7D7E-DEA8-6E12-909AE1FEA3DE}"/>
              </a:ext>
            </a:extLst>
          </p:cNvPr>
          <p:cNvSpPr txBox="1"/>
          <p:nvPr/>
        </p:nvSpPr>
        <p:spPr>
          <a:xfrm>
            <a:off x="837340" y="4521116"/>
            <a:ext cx="545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Banks can </a:t>
            </a:r>
            <a:r>
              <a:rPr lang="en-US" sz="2400" u="sng" dirty="0"/>
              <a:t>increase money supply</a:t>
            </a:r>
            <a:r>
              <a:rPr lang="en-US" sz="2400" dirty="0"/>
              <a:t> by </a:t>
            </a:r>
            <a:r>
              <a:rPr lang="en-US" sz="2400" u="sng" dirty="0"/>
              <a:t>lending</a:t>
            </a:r>
            <a:r>
              <a:rPr lang="en-US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However, when you deposit money, usually it does not change money supply at first.</a:t>
            </a:r>
          </a:p>
        </p:txBody>
      </p:sp>
    </p:spTree>
    <p:extLst>
      <p:ext uri="{BB962C8B-B14F-4D97-AF65-F5344CB8AC3E}">
        <p14:creationId xmlns:p14="http://schemas.microsoft.com/office/powerpoint/2010/main" val="3314794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61461"/>
            <a:ext cx="10515600" cy="71550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Answer: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1" y="1461813"/>
            <a:ext cx="9688277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effect do banks have on they money supply when they lend?</a:t>
            </a:r>
          </a:p>
          <a:p>
            <a:r>
              <a:rPr lang="en-US" dirty="0">
                <a:solidFill>
                  <a:srgbClr val="FF0000"/>
                </a:solidFill>
              </a:rPr>
              <a:t>Increase MS</a:t>
            </a:r>
          </a:p>
          <a:p>
            <a:r>
              <a:rPr lang="en-US" dirty="0"/>
              <a:t>When you deposited $100 into a bank with a reserve ratio of 30%, how much did the money supply immediately change?</a:t>
            </a:r>
          </a:p>
          <a:p>
            <a:r>
              <a:rPr lang="en-US" dirty="0">
                <a:solidFill>
                  <a:srgbClr val="FF0000"/>
                </a:solidFill>
              </a:rPr>
              <a:t>The $100 was already in the MS so the deposit itself causes no change. </a:t>
            </a:r>
          </a:p>
          <a:p>
            <a:r>
              <a:rPr lang="en-US" dirty="0"/>
              <a:t>What about when the bank takes your $100 and lends part of it? </a:t>
            </a:r>
          </a:p>
          <a:p>
            <a:r>
              <a:rPr lang="en-US" dirty="0">
                <a:solidFill>
                  <a:srgbClr val="FF0000"/>
                </a:solidFill>
              </a:rPr>
              <a:t>When the bank lends it will increase 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of the following shows an increase of money supply?</a:t>
            </a:r>
          </a:p>
          <a:p>
            <a:pPr lvl="1"/>
            <a:r>
              <a:rPr lang="en-US" dirty="0"/>
              <a:t>You deposit money in the bank.</a:t>
            </a:r>
          </a:p>
          <a:p>
            <a:pPr lvl="1"/>
            <a:r>
              <a:rPr lang="en-US" dirty="0"/>
              <a:t>A bank lends money.</a:t>
            </a:r>
          </a:p>
          <a:p>
            <a:pPr lvl="1"/>
            <a:r>
              <a:rPr lang="en-US" dirty="0"/>
              <a:t>A bank turns excess reserves into a loan.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56773" y="2249389"/>
            <a:ext cx="527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change. (Money was already in money supply)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5119" y="2673153"/>
            <a:ext cx="527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0616" y="3073261"/>
            <a:ext cx="527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Increase.</a:t>
            </a:r>
          </a:p>
        </p:txBody>
      </p:sp>
    </p:spTree>
    <p:extLst>
      <p:ext uri="{BB962C8B-B14F-4D97-AF65-F5344CB8AC3E}">
        <p14:creationId xmlns:p14="http://schemas.microsoft.com/office/powerpoint/2010/main" val="31067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2" y="1192306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D</a:t>
            </a:r>
          </a:p>
        </p:txBody>
      </p:sp>
      <p:sp>
        <p:nvSpPr>
          <p:cNvPr id="4" name="Rectangle 3"/>
          <p:cNvSpPr/>
          <p:nvPr/>
        </p:nvSpPr>
        <p:spPr>
          <a:xfrm>
            <a:off x="510988" y="1418865"/>
            <a:ext cx="6096000" cy="32371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Bef>
                <a:spcPts val="20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16. What are bank reserves?</a:t>
            </a:r>
            <a:endParaRPr lang="en-AU" dirty="0"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+mj-lt"/>
              <a:buAutoNum type="alphaUcParenBoth"/>
              <a:tabLst>
                <a:tab pos="2286635" algn="l"/>
                <a:tab pos="4115435" algn="l"/>
              </a:tabLst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Deposits that are held in the form of gold reserves</a:t>
            </a:r>
            <a:endParaRPr lang="en-AU" dirty="0"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+mj-lt"/>
              <a:buAutoNum type="alphaUcParenBoth"/>
              <a:tabLst>
                <a:tab pos="2286635" algn="l"/>
                <a:tab pos="4115435" algn="l"/>
              </a:tabLst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The sum of all loans a bank makes to borrowers</a:t>
            </a:r>
            <a:endParaRPr lang="en-AU" dirty="0"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+mj-lt"/>
              <a:buAutoNum type="alphaUcParenBoth"/>
              <a:tabLst>
                <a:tab pos="2286635" algn="l"/>
                <a:tab pos="4115435" algn="l"/>
              </a:tabLst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The value of investments a bank keeps in excess of the value of deposits</a:t>
            </a:r>
            <a:endParaRPr lang="en-AU" dirty="0"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+mj-lt"/>
              <a:buAutoNum type="alphaUcParenBoth"/>
              <a:tabLst>
                <a:tab pos="2286635" algn="l"/>
                <a:tab pos="4115435" algn="l"/>
              </a:tabLst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The fraction of deposits kept as currency or on deposit at the Federal Reserve</a:t>
            </a:r>
            <a:endParaRPr lang="en-AU" dirty="0"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+mj-lt"/>
              <a:buAutoNum type="alphaUcParenBoth"/>
              <a:tabLst>
                <a:tab pos="2286635" algn="l"/>
                <a:tab pos="4115435" algn="l"/>
              </a:tabLst>
            </a:pPr>
            <a:r>
              <a:rPr lang="en-GB" dirty="0">
                <a:solidFill>
                  <a:srgbClr val="000000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The value of owner’s equity in the bank</a:t>
            </a:r>
            <a:endParaRPr lang="en-AU" dirty="0">
              <a:effectLst/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73568-D25E-9957-D6E2-3E5515CD9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66" y="2095902"/>
            <a:ext cx="3227579" cy="4416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842"/>
            <a:ext cx="10515600" cy="918552"/>
          </a:xfrm>
        </p:spPr>
        <p:txBody>
          <a:bodyPr/>
          <a:lstStyle/>
          <a:p>
            <a:r>
              <a:rPr lang="en-US" dirty="0"/>
              <a:t>Bank System and Money Supply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46282" y="3211551"/>
            <a:ext cx="4130764" cy="3485332"/>
          </a:xfrm>
          <a:prstGeom prst="rect">
            <a:avLst/>
          </a:prstGeom>
        </p:spPr>
      </p:pic>
      <p:pic>
        <p:nvPicPr>
          <p:cNvPr id="4" name="Picture 2" descr="What Is the Federal Reserve? Functions, Structure, and Imp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2992051"/>
            <a:ext cx="2702633" cy="13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8199" y="1092956"/>
            <a:ext cx="4436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lower the reserve requirement.</a:t>
            </a:r>
          </a:p>
          <a:p>
            <a:endParaRPr lang="en-US" dirty="0"/>
          </a:p>
          <a:p>
            <a:r>
              <a:rPr lang="en-US" dirty="0"/>
              <a:t>Now banks have more money available to lend, which will increase the MS. 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260838" y="948187"/>
            <a:ext cx="5337073" cy="183961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690591" y="4211731"/>
            <a:ext cx="1652954" cy="11166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52985" y="193808"/>
            <a:ext cx="337817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As we covered previously, the central bank (Federal Reserve in the US) and commercial banks can increase and decrease MS.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840BA-92C7-55A6-36D2-C3607F50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002" y="3058957"/>
            <a:ext cx="883859" cy="301934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1FA4DF5-1AF7-AEAA-97C6-77BAFF99A60C}"/>
              </a:ext>
            </a:extLst>
          </p:cNvPr>
          <p:cNvSpPr/>
          <p:nvPr/>
        </p:nvSpPr>
        <p:spPr>
          <a:xfrm rot="1322534">
            <a:off x="2025647" y="3745716"/>
            <a:ext cx="1652954" cy="11166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62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08A65A-5045-21E9-8531-5FDD2A4D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888" y="63501"/>
            <a:ext cx="6568068" cy="1085075"/>
          </a:xfrm>
        </p:spPr>
        <p:txBody>
          <a:bodyPr>
            <a:normAutofit fontScale="90000"/>
          </a:bodyPr>
          <a:lstStyle/>
          <a:p>
            <a:r>
              <a:rPr lang="en-US" dirty="0"/>
              <a:t>Banks Lending and Money Supply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8840BC-7EE4-6BE1-431D-C9D8D66BA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098" y="1416205"/>
            <a:ext cx="6222686" cy="20785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</a:t>
            </a:r>
            <a:r>
              <a:rPr lang="en-US" dirty="0">
                <a:solidFill>
                  <a:srgbClr val="00B0F0"/>
                </a:solidFill>
              </a:rPr>
              <a:t>banks lend out money</a:t>
            </a:r>
            <a:r>
              <a:rPr lang="en-US" dirty="0"/>
              <a:t>, they </a:t>
            </a:r>
            <a:r>
              <a:rPr lang="en-US" dirty="0">
                <a:solidFill>
                  <a:srgbClr val="00B0F0"/>
                </a:solidFill>
              </a:rPr>
              <a:t>increase the money supply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can see the effect on money supply as each bank lends.</a:t>
            </a:r>
          </a:p>
          <a:p>
            <a:r>
              <a:rPr lang="en-US" dirty="0"/>
              <a:t>When bank A lends, the money can end up in the next bank B, where it can be </a:t>
            </a:r>
            <a:r>
              <a:rPr lang="en-US" dirty="0" err="1"/>
              <a:t>lended</a:t>
            </a:r>
            <a:r>
              <a:rPr lang="en-US" dirty="0"/>
              <a:t> again, ending up in bank C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CE6C0-4AA2-2A55-0B2E-232BC8C4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9" y="63500"/>
            <a:ext cx="4965700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937E1B-7091-694D-893F-223BABDBB811}"/>
                  </a:ext>
                </a:extLst>
              </p:cNvPr>
              <p:cNvSpPr txBox="1"/>
              <p:nvPr/>
            </p:nvSpPr>
            <p:spPr>
              <a:xfrm>
                <a:off x="5915722" y="3429000"/>
                <a:ext cx="54864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Money Supply = 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+90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+81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+72.9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+65.6 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Etc.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937E1B-7091-694D-893F-223BABDBB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22" y="3429000"/>
                <a:ext cx="5486400" cy="3046988"/>
              </a:xfrm>
              <a:prstGeom prst="rect">
                <a:avLst/>
              </a:prstGeom>
              <a:blipFill>
                <a:blip r:embed="rId3"/>
                <a:stretch>
                  <a:fillRect l="-2771" t="-2500" b="-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8D019DB-F07B-6684-8E5B-A702015ACD3F}"/>
              </a:ext>
            </a:extLst>
          </p:cNvPr>
          <p:cNvSpPr txBox="1"/>
          <p:nvPr/>
        </p:nvSpPr>
        <p:spPr>
          <a:xfrm>
            <a:off x="328613" y="63500"/>
            <a:ext cx="194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(Assume banks must keep 10% of required reserves.)</a:t>
            </a:r>
          </a:p>
        </p:txBody>
      </p:sp>
    </p:spTree>
    <p:extLst>
      <p:ext uri="{BB962C8B-B14F-4D97-AF65-F5344CB8AC3E}">
        <p14:creationId xmlns:p14="http://schemas.microsoft.com/office/powerpoint/2010/main" val="456283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08A65A-5045-21E9-8531-5FDD2A4D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888" y="63501"/>
            <a:ext cx="6568068" cy="1085075"/>
          </a:xfrm>
        </p:spPr>
        <p:txBody>
          <a:bodyPr>
            <a:normAutofit fontScale="90000"/>
          </a:bodyPr>
          <a:lstStyle/>
          <a:p>
            <a:r>
              <a:rPr lang="en-US" dirty="0"/>
              <a:t>Banks Lending and Money Supply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8840BC-7EE4-6BE1-431D-C9D8D66BA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098" y="1416205"/>
            <a:ext cx="6568068" cy="18282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When </a:t>
            </a:r>
            <a:r>
              <a:rPr lang="en-US" dirty="0">
                <a:solidFill>
                  <a:srgbClr val="00B0F0"/>
                </a:solidFill>
              </a:rPr>
              <a:t>banks lend out money</a:t>
            </a:r>
            <a:r>
              <a:rPr lang="en-US" dirty="0"/>
              <a:t>, they </a:t>
            </a:r>
            <a:r>
              <a:rPr lang="en-US" dirty="0">
                <a:solidFill>
                  <a:srgbClr val="00B0F0"/>
                </a:solidFill>
              </a:rPr>
              <a:t>increase the money supply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can see the effect on money supply as each bank lends.</a:t>
            </a:r>
          </a:p>
          <a:p>
            <a:r>
              <a:rPr lang="en-US" dirty="0"/>
              <a:t>When bank A lends, the money can end up in the next bank B, where it can be </a:t>
            </a:r>
            <a:r>
              <a:rPr lang="en-US" dirty="0" err="1"/>
              <a:t>lended</a:t>
            </a:r>
            <a:r>
              <a:rPr lang="en-US" dirty="0"/>
              <a:t> again, ending up in bank C etc.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CE6C0-4AA2-2A55-0B2E-232BC8C4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9" y="63500"/>
            <a:ext cx="4965700" cy="6794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270FE75-E249-BA2B-B569-69E9FBE0E296}"/>
              </a:ext>
            </a:extLst>
          </p:cNvPr>
          <p:cNvSpPr/>
          <p:nvPr/>
        </p:nvSpPr>
        <p:spPr>
          <a:xfrm>
            <a:off x="3267307" y="1282390"/>
            <a:ext cx="1832362" cy="1025912"/>
          </a:xfrm>
          <a:prstGeom prst="ellipse">
            <a:avLst/>
          </a:prstGeom>
          <a:solidFill>
            <a:schemeClr val="accent6">
              <a:alpha val="493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E164A2F-3048-FE99-FEED-1C4FAC3993B6}"/>
              </a:ext>
            </a:extLst>
          </p:cNvPr>
          <p:cNvSpPr/>
          <p:nvPr/>
        </p:nvSpPr>
        <p:spPr>
          <a:xfrm rot="3000140">
            <a:off x="3835956" y="2634542"/>
            <a:ext cx="2802646" cy="871538"/>
          </a:xfrm>
          <a:prstGeom prst="rightArrow">
            <a:avLst/>
          </a:prstGeom>
          <a:solidFill>
            <a:schemeClr val="accent6">
              <a:alpha val="470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937E1B-7091-694D-893F-223BABDBB811}"/>
                  </a:ext>
                </a:extLst>
              </p:cNvPr>
              <p:cNvSpPr txBox="1"/>
              <p:nvPr/>
            </p:nvSpPr>
            <p:spPr>
              <a:xfrm>
                <a:off x="5915722" y="3429000"/>
                <a:ext cx="54864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Money Supply = 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+90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+81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+72.9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+65.6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Etc.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937E1B-7091-694D-893F-223BABDBB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22" y="3429000"/>
                <a:ext cx="5486400" cy="3046988"/>
              </a:xfrm>
              <a:prstGeom prst="rect">
                <a:avLst/>
              </a:prstGeom>
              <a:blipFill>
                <a:blip r:embed="rId3"/>
                <a:stretch>
                  <a:fillRect l="-2771" t="-2500" b="-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34B2FDD2-E245-6CD9-3250-134A2D2D7F6E}"/>
              </a:ext>
            </a:extLst>
          </p:cNvPr>
          <p:cNvSpPr/>
          <p:nvPr/>
        </p:nvSpPr>
        <p:spPr>
          <a:xfrm>
            <a:off x="1703683" y="2308302"/>
            <a:ext cx="1832362" cy="1025912"/>
          </a:xfrm>
          <a:prstGeom prst="ellipse">
            <a:avLst/>
          </a:prstGeom>
          <a:solidFill>
            <a:schemeClr val="accent6">
              <a:alpha val="493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7D65298-A689-0DB3-3767-67CC71B44749}"/>
              </a:ext>
            </a:extLst>
          </p:cNvPr>
          <p:cNvSpPr/>
          <p:nvPr/>
        </p:nvSpPr>
        <p:spPr>
          <a:xfrm rot="1213044">
            <a:off x="2544366" y="3557797"/>
            <a:ext cx="3614864" cy="871538"/>
          </a:xfrm>
          <a:prstGeom prst="rightArrow">
            <a:avLst/>
          </a:prstGeom>
          <a:solidFill>
            <a:schemeClr val="accent6">
              <a:alpha val="470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EC0B83-8E3A-313B-2876-1E2FC289FE73}"/>
              </a:ext>
            </a:extLst>
          </p:cNvPr>
          <p:cNvSpPr/>
          <p:nvPr/>
        </p:nvSpPr>
        <p:spPr>
          <a:xfrm>
            <a:off x="2273861" y="3716473"/>
            <a:ext cx="1832362" cy="1025912"/>
          </a:xfrm>
          <a:prstGeom prst="ellipse">
            <a:avLst/>
          </a:prstGeom>
          <a:solidFill>
            <a:schemeClr val="accent6">
              <a:alpha val="493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9D63A53-6633-43BE-36EE-1D63AA9713FE}"/>
              </a:ext>
            </a:extLst>
          </p:cNvPr>
          <p:cNvSpPr/>
          <p:nvPr/>
        </p:nvSpPr>
        <p:spPr>
          <a:xfrm rot="817837">
            <a:off x="3733086" y="4441122"/>
            <a:ext cx="2292504" cy="871538"/>
          </a:xfrm>
          <a:prstGeom prst="rightArrow">
            <a:avLst/>
          </a:prstGeom>
          <a:solidFill>
            <a:schemeClr val="accent6">
              <a:alpha val="470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6122B5-D68E-F5AE-1F7C-8933D0948488}"/>
              </a:ext>
            </a:extLst>
          </p:cNvPr>
          <p:cNvSpPr/>
          <p:nvPr/>
        </p:nvSpPr>
        <p:spPr>
          <a:xfrm>
            <a:off x="942319" y="4985875"/>
            <a:ext cx="1832362" cy="1025912"/>
          </a:xfrm>
          <a:prstGeom prst="ellipse">
            <a:avLst/>
          </a:prstGeom>
          <a:solidFill>
            <a:schemeClr val="accent6">
              <a:alpha val="493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4D6264C-0EF8-B08F-7049-CD7A76D281AF}"/>
              </a:ext>
            </a:extLst>
          </p:cNvPr>
          <p:cNvSpPr/>
          <p:nvPr/>
        </p:nvSpPr>
        <p:spPr>
          <a:xfrm rot="164442">
            <a:off x="2678128" y="5334974"/>
            <a:ext cx="3231107" cy="871538"/>
          </a:xfrm>
          <a:prstGeom prst="rightArrow">
            <a:avLst/>
          </a:prstGeom>
          <a:solidFill>
            <a:schemeClr val="accent6">
              <a:alpha val="470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019DB-F07B-6684-8E5B-A702015ACD3F}"/>
              </a:ext>
            </a:extLst>
          </p:cNvPr>
          <p:cNvSpPr txBox="1"/>
          <p:nvPr/>
        </p:nvSpPr>
        <p:spPr>
          <a:xfrm>
            <a:off x="328613" y="63500"/>
            <a:ext cx="194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(Assume banks must keep 10% of required reserves.)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2A811-7815-E8D1-DAF3-EA72004A0CE4}"/>
              </a:ext>
            </a:extLst>
          </p:cNvPr>
          <p:cNvSpPr txBox="1"/>
          <p:nvPr/>
        </p:nvSpPr>
        <p:spPr>
          <a:xfrm>
            <a:off x="7704139" y="4693352"/>
            <a:ext cx="396546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Each time a bank lends, we assume it increases the money supply.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This process can repeat as money lent from one bank goes to another bank.</a:t>
            </a:r>
          </a:p>
        </p:txBody>
      </p:sp>
    </p:spTree>
    <p:extLst>
      <p:ext uri="{BB962C8B-B14F-4D97-AF65-F5344CB8AC3E}">
        <p14:creationId xmlns:p14="http://schemas.microsoft.com/office/powerpoint/2010/main" val="22786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B708-3CA3-E3C8-AC4B-2B2DE7A9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C526-7C0F-BE04-3576-740839B84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 deposit $1000 in a bank that has a reserve requirement of 20%, what is the maximum amount that bank on its own can change the money supply?</a:t>
            </a:r>
          </a:p>
          <a:p>
            <a:r>
              <a:rPr lang="en-US" dirty="0">
                <a:solidFill>
                  <a:srgbClr val="FF0000"/>
                </a:solidFill>
              </a:rPr>
              <a:t>Required Reserves = $1000 x 0.2 = $200</a:t>
            </a:r>
          </a:p>
          <a:p>
            <a:r>
              <a:rPr lang="en-US" dirty="0">
                <a:solidFill>
                  <a:srgbClr val="FF0000"/>
                </a:solidFill>
              </a:rPr>
              <a:t>Excess Reserves -&gt; Loans = $800</a:t>
            </a:r>
          </a:p>
          <a:p>
            <a:r>
              <a:rPr lang="en-US" dirty="0">
                <a:solidFill>
                  <a:srgbClr val="FF0000"/>
                </a:solidFill>
              </a:rPr>
              <a:t>Therefore, can increase the MS by $800</a:t>
            </a:r>
          </a:p>
          <a:p>
            <a:r>
              <a:rPr lang="en-US" dirty="0"/>
              <a:t>True or False. When a bank lends money and increases the money supply by an amount $X, this will probably be the final amount of the change of MS.</a:t>
            </a:r>
          </a:p>
          <a:p>
            <a:r>
              <a:rPr lang="en-US" dirty="0">
                <a:solidFill>
                  <a:srgbClr val="FF0000"/>
                </a:solidFill>
              </a:rPr>
              <a:t>False. Because banks can lend to each other, one bank can take the money from another bank and lend it again and again and again.</a:t>
            </a:r>
          </a:p>
          <a:p>
            <a:r>
              <a:rPr lang="en-US" dirty="0">
                <a:solidFill>
                  <a:srgbClr val="FF0000"/>
                </a:solidFill>
              </a:rPr>
              <a:t>Therefore the total change of MS will almost always be larger.</a:t>
            </a:r>
          </a:p>
        </p:txBody>
      </p:sp>
    </p:spTree>
    <p:extLst>
      <p:ext uri="{BB962C8B-B14F-4D97-AF65-F5344CB8AC3E}">
        <p14:creationId xmlns:p14="http://schemas.microsoft.com/office/powerpoint/2010/main" val="10799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63" y="136311"/>
            <a:ext cx="7730836" cy="649028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33" y="974242"/>
            <a:ext cx="9633439" cy="476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6009" y="460825"/>
            <a:ext cx="2990926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rgbClr val="FF0000"/>
                </a:solidFill>
              </a:rPr>
              <a:t>Summary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FF0000"/>
                </a:solidFill>
              </a:rPr>
              <a:t>Each time a bank lends, it increases the money supply and the total change will be larger than the first bank’s contribution.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FF0000"/>
                </a:solidFill>
              </a:rPr>
              <a:t>The total effect on the money supply occurs when bank A lends to bank B and ban C etc.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3781" y="2936572"/>
            <a:ext cx="11637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$100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5837" y="3458182"/>
            <a:ext cx="11637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$80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25180" y="2581021"/>
            <a:ext cx="11637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$80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9291" y="3383748"/>
            <a:ext cx="11637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$55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4461" y="4413067"/>
            <a:ext cx="11637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$55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7E1A1-BBDF-CE40-9DCC-94504C216D8B}"/>
              </a:ext>
            </a:extLst>
          </p:cNvPr>
          <p:cNvSpPr txBox="1"/>
          <p:nvPr/>
        </p:nvSpPr>
        <p:spPr>
          <a:xfrm>
            <a:off x="155275" y="3662602"/>
            <a:ext cx="4848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Bank A lends it becomes Bank B’s deposits, </a:t>
            </a:r>
          </a:p>
          <a:p>
            <a:r>
              <a:rPr lang="en-US" dirty="0"/>
              <a:t>then Bank B’s loans becomes Bank C’s deposits, </a:t>
            </a:r>
          </a:p>
          <a:p>
            <a:r>
              <a:rPr lang="en-US" dirty="0"/>
              <a:t>then Bank C’s loans become Bank D’s deposits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total change of money supply will be bigger than the first change of money supply.</a:t>
            </a:r>
          </a:p>
        </p:txBody>
      </p:sp>
    </p:spTree>
    <p:extLst>
      <p:ext uri="{BB962C8B-B14F-4D97-AF65-F5344CB8AC3E}">
        <p14:creationId xmlns:p14="http://schemas.microsoft.com/office/powerpoint/2010/main" val="3964732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AFBF-0F68-2518-13D0-AA3798D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3EA7C-F091-C6B0-71F2-4930B5AA5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to the loans from Bank A in terms of Bank B and Bank C?</a:t>
            </a:r>
          </a:p>
          <a:p>
            <a:r>
              <a:rPr lang="en-US" dirty="0">
                <a:solidFill>
                  <a:srgbClr val="FF0000"/>
                </a:solidFill>
              </a:rPr>
              <a:t>Bank A’s loans eventually can become deposits of Bank B.</a:t>
            </a:r>
          </a:p>
          <a:p>
            <a:r>
              <a:rPr lang="en-US" dirty="0">
                <a:solidFill>
                  <a:srgbClr val="FF0000"/>
                </a:solidFill>
              </a:rPr>
              <a:t>Then Bank B can loan this money which eventually can become deposits of bank C. </a:t>
            </a:r>
          </a:p>
          <a:p>
            <a:r>
              <a:rPr lang="en-US" dirty="0"/>
              <a:t>What’s the total effect on the money supply when Bank A lends to Bank B who lends to Bank C etc.? Is it bigger or smaller than the first loan?</a:t>
            </a:r>
          </a:p>
          <a:p>
            <a:r>
              <a:rPr lang="en-US" dirty="0">
                <a:solidFill>
                  <a:srgbClr val="FF0000"/>
                </a:solidFill>
              </a:rPr>
              <a:t>Bigger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Money Multiplier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In Unit 3 we covered the Spending Multiplier (=1/(1-MPC) which showed how spending increased total expenditure through the economy by more than the original spending.</a:t>
            </a:r>
          </a:p>
          <a:p>
            <a:r>
              <a:rPr lang="en-AU" dirty="0"/>
              <a:t>In Unit 4 we will look at the Money Multiplier, which is mathematically similar. However the Money Multiplier shows instead how the supply of money is increased in the economy by the banks.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2201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rved Down Arrow 37">
            <a:extLst>
              <a:ext uri="{FF2B5EF4-FFF2-40B4-BE49-F238E27FC236}">
                <a16:creationId xmlns:a16="http://schemas.microsoft.com/office/drawing/2014/main" id="{75449773-32E2-02EC-DA27-AC5700C4FBB5}"/>
              </a:ext>
            </a:extLst>
          </p:cNvPr>
          <p:cNvSpPr/>
          <p:nvPr/>
        </p:nvSpPr>
        <p:spPr>
          <a:xfrm rot="10110819" flipV="1">
            <a:off x="8982239" y="3401286"/>
            <a:ext cx="94618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4028" y="939880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$70 </a:t>
            </a:r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8474" y="1609893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$49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6780" y="2643338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$34.3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9280" y="3463084"/>
            <a:ext cx="926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$24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4330" y="1574423"/>
            <a:ext cx="226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$30</a:t>
            </a:r>
          </a:p>
          <a:p>
            <a:r>
              <a:rPr lang="en-US" dirty="0"/>
              <a:t>ER = New Loans = </a:t>
            </a:r>
            <a:r>
              <a:rPr lang="en-US" dirty="0">
                <a:solidFill>
                  <a:srgbClr val="FF0000"/>
                </a:solidFill>
              </a:rPr>
              <a:t>∆MS = $70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$49</a:t>
            </a:r>
          </a:p>
          <a:p>
            <a:r>
              <a:rPr lang="en-US" dirty="0"/>
              <a:t>RR = $14.7</a:t>
            </a:r>
          </a:p>
          <a:p>
            <a:r>
              <a:rPr lang="en-US" dirty="0"/>
              <a:t>ER = New Loans = </a:t>
            </a:r>
            <a:r>
              <a:rPr lang="en-US" dirty="0">
                <a:solidFill>
                  <a:srgbClr val="FF0000"/>
                </a:solidFill>
              </a:rPr>
              <a:t>∆MS = $34.3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$34.3</a:t>
            </a:r>
          </a:p>
          <a:p>
            <a:r>
              <a:rPr lang="en-US" sz="1600" dirty="0"/>
              <a:t>RR = 10.3</a:t>
            </a:r>
          </a:p>
          <a:p>
            <a:r>
              <a:rPr lang="en-US" sz="1600" dirty="0"/>
              <a:t>ER = New Loans = </a:t>
            </a:r>
            <a:r>
              <a:rPr lang="en-US" sz="1600" dirty="0">
                <a:solidFill>
                  <a:srgbClr val="FF0000"/>
                </a:solidFill>
              </a:rPr>
              <a:t>∆MS = $24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7406" y="116280"/>
            <a:ext cx="2702290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Revision: Where can the banks get money from loans?</a:t>
            </a:r>
          </a:p>
          <a:p>
            <a:r>
              <a:rPr lang="en-US" sz="1400" dirty="0"/>
              <a:t>Answer: Excess Reserves.</a:t>
            </a:r>
          </a:p>
          <a:p>
            <a:r>
              <a:rPr lang="en-US" sz="1400" dirty="0"/>
              <a:t>This is money that is not being used that can be used for loans.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original loan to work out the total change to money supply.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418" y="3534584"/>
            <a:ext cx="3559544" cy="3208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050" b="1" dirty="0"/>
              <a:t>Example</a:t>
            </a:r>
          </a:p>
          <a:p>
            <a:r>
              <a:rPr lang="en-AU" sz="1000" dirty="0"/>
              <a:t>Let’s assume the  </a:t>
            </a:r>
            <a:r>
              <a:rPr lang="en-AU" sz="1000" dirty="0">
                <a:solidFill>
                  <a:srgbClr val="00B0F0"/>
                </a:solidFill>
              </a:rPr>
              <a:t>Reserve Requirement </a:t>
            </a:r>
            <a:r>
              <a:rPr lang="en-AU" sz="1000" dirty="0"/>
              <a:t>is </a:t>
            </a:r>
            <a:r>
              <a:rPr lang="en-AU" sz="1000" dirty="0">
                <a:solidFill>
                  <a:srgbClr val="00B0F0"/>
                </a:solidFill>
              </a:rPr>
              <a:t>30%</a:t>
            </a:r>
            <a:r>
              <a:rPr lang="en-AU" sz="1000" dirty="0"/>
              <a:t>. You deposit </a:t>
            </a:r>
            <a:r>
              <a:rPr lang="en-AU" sz="1000" dirty="0">
                <a:solidFill>
                  <a:srgbClr val="7030A0"/>
                </a:solidFill>
              </a:rPr>
              <a:t>$100</a:t>
            </a:r>
            <a:r>
              <a:rPr lang="en-AU" sz="1000" dirty="0">
                <a:solidFill>
                  <a:srgbClr val="FF0000"/>
                </a:solidFill>
              </a:rPr>
              <a:t> </a:t>
            </a:r>
            <a:r>
              <a:rPr lang="en-AU" sz="1000" dirty="0"/>
              <a:t>in a bank. </a:t>
            </a:r>
          </a:p>
          <a:p>
            <a:r>
              <a:rPr lang="en-AU" sz="1000" u="sng" dirty="0"/>
              <a:t>Bank 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/>
              <a:t>When you deposit $100 in a bank, Bank A, the bank has to keep 30% as reserves = $30. The bank is then free to </a:t>
            </a:r>
            <a:r>
              <a:rPr lang="en-AU" sz="1000" dirty="0">
                <a:solidFill>
                  <a:srgbClr val="FF0000"/>
                </a:solidFill>
              </a:rPr>
              <a:t>lend $70 </a:t>
            </a:r>
            <a:r>
              <a:rPr lang="en-AU" sz="1000" dirty="0"/>
              <a:t>out as loans.</a:t>
            </a:r>
          </a:p>
          <a:p>
            <a:r>
              <a:rPr lang="en-AU" sz="1000" u="sng" dirty="0"/>
              <a:t>Bank 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/>
              <a:t>If this money is lent to another bank, Bank B, they will have to keep 30% of this $70 = $21. But they can lend out the remaining </a:t>
            </a:r>
            <a:r>
              <a:rPr lang="en-AU" sz="1000" dirty="0">
                <a:solidFill>
                  <a:srgbClr val="FF0000"/>
                </a:solidFill>
              </a:rPr>
              <a:t>$49</a:t>
            </a:r>
            <a:r>
              <a:rPr lang="en-AU" sz="1000" dirty="0"/>
              <a:t>.</a:t>
            </a:r>
          </a:p>
          <a:p>
            <a:r>
              <a:rPr lang="en-AU" sz="1000" u="sng" dirty="0"/>
              <a:t>Bank 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/>
              <a:t>If this money is lent to another bank, Bank C, they will have to keep 30% of this $49 = $14.7 But they can lend out the remaining </a:t>
            </a:r>
            <a:r>
              <a:rPr lang="en-AU" sz="1000" dirty="0">
                <a:solidFill>
                  <a:srgbClr val="FF0000"/>
                </a:solidFill>
              </a:rPr>
              <a:t>$34.3</a:t>
            </a:r>
            <a:r>
              <a:rPr lang="en-AU" sz="1000" dirty="0"/>
              <a:t>.</a:t>
            </a:r>
          </a:p>
          <a:p>
            <a:r>
              <a:rPr lang="en-AU" sz="1000" u="sng" dirty="0"/>
              <a:t>Bank 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/>
              <a:t>If this money is lent to another bank, Bank D, they will have to keep 30% of this $34.3 = $10.3. But they can lend out the remaining $</a:t>
            </a:r>
            <a:r>
              <a:rPr lang="en-AU" sz="1000" dirty="0">
                <a:solidFill>
                  <a:srgbClr val="FF0000"/>
                </a:solidFill>
              </a:rPr>
              <a:t>24</a:t>
            </a:r>
            <a:r>
              <a:rPr lang="en-AU" sz="1000" dirty="0"/>
              <a:t>.</a:t>
            </a:r>
          </a:p>
          <a:p>
            <a:r>
              <a:rPr lang="en-AU" sz="1200" dirty="0"/>
              <a:t>Etc.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31853" y="235790"/>
            <a:ext cx="166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15697" y="5836980"/>
            <a:ext cx="4081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sum so far is </a:t>
            </a:r>
            <a:r>
              <a:rPr lang="en-US" sz="1600" dirty="0">
                <a:solidFill>
                  <a:srgbClr val="FF0000"/>
                </a:solidFill>
              </a:rPr>
              <a:t>70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49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34.3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24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16.8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11.76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8.23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5.76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4.03 </a:t>
            </a:r>
            <a:r>
              <a:rPr lang="en-US" sz="1600" dirty="0"/>
              <a:t>= </a:t>
            </a:r>
            <a:r>
              <a:rPr lang="en-US" sz="1600" dirty="0">
                <a:solidFill>
                  <a:srgbClr val="FF0000"/>
                </a:solidFill>
              </a:rPr>
              <a:t>207.79</a:t>
            </a:r>
          </a:p>
          <a:p>
            <a:r>
              <a:rPr lang="en-US" sz="1600" dirty="0"/>
              <a:t>If we keep on going we will reach a </a:t>
            </a:r>
            <a:r>
              <a:rPr lang="en-US" sz="1600" dirty="0">
                <a:solidFill>
                  <a:srgbClr val="FF0000"/>
                </a:solidFill>
              </a:rPr>
              <a:t>limit of $233</a:t>
            </a:r>
            <a:r>
              <a:rPr lang="en-US" sz="1600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$70</a:t>
            </a:r>
          </a:p>
          <a:p>
            <a:r>
              <a:rPr lang="en-US" dirty="0"/>
              <a:t>RR = $21</a:t>
            </a:r>
          </a:p>
          <a:p>
            <a:r>
              <a:rPr lang="en-US" dirty="0"/>
              <a:t>ER = New Loans = </a:t>
            </a:r>
            <a:r>
              <a:rPr lang="en-US" dirty="0">
                <a:solidFill>
                  <a:srgbClr val="FF0000"/>
                </a:solidFill>
              </a:rPr>
              <a:t>∆MS = $49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78DDA-B039-BB37-7227-E9DC7F792C8E}"/>
              </a:ext>
            </a:extLst>
          </p:cNvPr>
          <p:cNvSpPr txBox="1"/>
          <p:nvPr/>
        </p:nvSpPr>
        <p:spPr>
          <a:xfrm>
            <a:off x="6538603" y="116280"/>
            <a:ext cx="504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Money Multiplier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05308-4660-64FB-C9A8-B38953792F88}"/>
              </a:ext>
            </a:extLst>
          </p:cNvPr>
          <p:cNvSpPr txBox="1"/>
          <p:nvPr/>
        </p:nvSpPr>
        <p:spPr>
          <a:xfrm>
            <a:off x="7102167" y="701055"/>
            <a:ext cx="4484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Because the total amount of MS is bigger than the initial change, we can refer to this effect as the money multiplier.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Because the change of MS from each bank follows a consistent pattern </a:t>
            </a:r>
            <a:r>
              <a:rPr lang="en-US" dirty="0" err="1"/>
              <a:t>ie</a:t>
            </a:r>
            <a:r>
              <a:rPr lang="en-US" dirty="0"/>
              <a:t>. is a geometric sequence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can mathematically calculate the change of MS by adding up all the terms OR using a mathematical shortcut</a:t>
            </a: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ED7DBF0A-59C9-4A8A-BB44-635130A8213A}"/>
              </a:ext>
            </a:extLst>
          </p:cNvPr>
          <p:cNvSpPr/>
          <p:nvPr/>
        </p:nvSpPr>
        <p:spPr>
          <a:xfrm rot="11795574" flipH="1" flipV="1">
            <a:off x="8932663" y="5008631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C41972-6878-6067-8335-3F7AB3F5A827}"/>
              </a:ext>
            </a:extLst>
          </p:cNvPr>
          <p:cNvSpPr txBox="1"/>
          <p:nvPr/>
        </p:nvSpPr>
        <p:spPr>
          <a:xfrm>
            <a:off x="9088708" y="4561029"/>
            <a:ext cx="926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$16.8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31" name="Curved Down Arrow 30">
            <a:extLst>
              <a:ext uri="{FF2B5EF4-FFF2-40B4-BE49-F238E27FC236}">
                <a16:creationId xmlns:a16="http://schemas.microsoft.com/office/drawing/2014/main" id="{2381CBBB-B87B-F867-7335-11FB83AD21AE}"/>
              </a:ext>
            </a:extLst>
          </p:cNvPr>
          <p:cNvSpPr/>
          <p:nvPr/>
        </p:nvSpPr>
        <p:spPr>
          <a:xfrm rot="11795574" flipH="1" flipV="1">
            <a:off x="10017943" y="4879940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2A7A24-A2CC-59FA-07DB-27F761D28C5E}"/>
              </a:ext>
            </a:extLst>
          </p:cNvPr>
          <p:cNvSpPr txBox="1"/>
          <p:nvPr/>
        </p:nvSpPr>
        <p:spPr>
          <a:xfrm>
            <a:off x="10173988" y="4432338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</a:rPr>
              <a:t>$11.76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33" name="Curved Down Arrow 32">
            <a:extLst>
              <a:ext uri="{FF2B5EF4-FFF2-40B4-BE49-F238E27FC236}">
                <a16:creationId xmlns:a16="http://schemas.microsoft.com/office/drawing/2014/main" id="{32D13477-BF39-773A-3352-0F0075DEE67E}"/>
              </a:ext>
            </a:extLst>
          </p:cNvPr>
          <p:cNvSpPr/>
          <p:nvPr/>
        </p:nvSpPr>
        <p:spPr>
          <a:xfrm rot="11795574" flipH="1" flipV="1">
            <a:off x="10790042" y="4159590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7E6F0E-41ED-B876-C9B8-817EEEC03F40}"/>
              </a:ext>
            </a:extLst>
          </p:cNvPr>
          <p:cNvSpPr txBox="1"/>
          <p:nvPr/>
        </p:nvSpPr>
        <p:spPr>
          <a:xfrm>
            <a:off x="10946087" y="3711988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</a:rPr>
              <a:t>$8.23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28DEFD-6E58-E4E2-DF42-F626CE8F2727}"/>
              </a:ext>
            </a:extLst>
          </p:cNvPr>
          <p:cNvSpPr txBox="1"/>
          <p:nvPr/>
        </p:nvSpPr>
        <p:spPr>
          <a:xfrm>
            <a:off x="9700157" y="3289667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</a:rPr>
              <a:t>$5.76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36" name="Curved Down Arrow 35">
            <a:extLst>
              <a:ext uri="{FF2B5EF4-FFF2-40B4-BE49-F238E27FC236}">
                <a16:creationId xmlns:a16="http://schemas.microsoft.com/office/drawing/2014/main" id="{70692C0A-8492-A937-6FEF-6978B3470E01}"/>
              </a:ext>
            </a:extLst>
          </p:cNvPr>
          <p:cNvSpPr/>
          <p:nvPr/>
        </p:nvSpPr>
        <p:spPr>
          <a:xfrm rot="11928779" flipV="1">
            <a:off x="10420392" y="3224094"/>
            <a:ext cx="94618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713EA1-5050-4344-196F-4FA36E4BA9E7}"/>
              </a:ext>
            </a:extLst>
          </p:cNvPr>
          <p:cNvSpPr txBox="1"/>
          <p:nvPr/>
        </p:nvSpPr>
        <p:spPr>
          <a:xfrm>
            <a:off x="8597904" y="3362326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</a:rPr>
              <a:t>$4.03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</p:spTree>
    <p:extLst>
      <p:ext uri="{BB962C8B-B14F-4D97-AF65-F5344CB8AC3E}">
        <p14:creationId xmlns:p14="http://schemas.microsoft.com/office/powerpoint/2010/main" val="25623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41" grpId="0" animBg="1"/>
      <p:bldP spid="42" grpId="0"/>
      <p:bldP spid="19" grpId="0" animBg="1"/>
      <p:bldP spid="24" grpId="0"/>
      <p:bldP spid="31" grpId="0" animBg="1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4028" y="939880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$70 </a:t>
            </a:r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8474" y="1609893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$49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6780" y="2643338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$34.3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9280" y="3463084"/>
            <a:ext cx="926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$24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</a:rPr>
              <a:t>Etc</a:t>
            </a:r>
            <a:r>
              <a:rPr lang="en-AU" sz="2800" b="1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4330" y="1574423"/>
            <a:ext cx="226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$30</a:t>
            </a:r>
          </a:p>
          <a:p>
            <a:r>
              <a:rPr lang="en-US" dirty="0"/>
              <a:t>ER = New Loans = ∆MS = $70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$49</a:t>
            </a:r>
          </a:p>
          <a:p>
            <a:r>
              <a:rPr lang="en-US" dirty="0"/>
              <a:t>RR = $14.7</a:t>
            </a:r>
          </a:p>
          <a:p>
            <a:r>
              <a:rPr lang="en-US" dirty="0"/>
              <a:t>ER = New Loans = ∆MS = $34.3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$34.3</a:t>
            </a:r>
          </a:p>
          <a:p>
            <a:r>
              <a:rPr lang="en-US" sz="1600" dirty="0"/>
              <a:t>RR = 10.3</a:t>
            </a:r>
          </a:p>
          <a:p>
            <a:r>
              <a:rPr lang="en-US" sz="1600" dirty="0"/>
              <a:t>ER = New Loans = ∆MS = $24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99253" y="2774752"/>
            <a:ext cx="1482111" cy="132343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Money Multiplier </a:t>
            </a:r>
          </a:p>
          <a:p>
            <a:r>
              <a:rPr lang="en-US" sz="2000" dirty="0"/>
              <a:t>=</a:t>
            </a:r>
          </a:p>
          <a:p>
            <a:r>
              <a:rPr lang="en-US" sz="2000" dirty="0"/>
              <a:t>1/</a:t>
            </a:r>
            <a:r>
              <a:rPr lang="en-US" sz="2000" dirty="0" err="1"/>
              <a:t>rr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537406" y="116280"/>
            <a:ext cx="2702290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Revision: Where can the banks get money from loans?</a:t>
            </a:r>
          </a:p>
          <a:p>
            <a:r>
              <a:rPr lang="en-US" sz="1400" dirty="0"/>
              <a:t>Answer: Excess Reserves.</a:t>
            </a:r>
          </a:p>
          <a:p>
            <a:r>
              <a:rPr lang="en-US" sz="1400" dirty="0"/>
              <a:t>This is money that is not being used that can be used for loans.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initial change to work out the total change to money supply.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1183" y="683165"/>
            <a:ext cx="4513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the geometric series, to find the total we effect, we find the first amount, then multiply by the multiplier.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Note: We did this in Unit 3 when looking at changes to consumption and AD.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this unit we are looking at the money multiplier, which is different to the spending multiplier from Unit 3.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69277" y="1987115"/>
            <a:ext cx="4170393" cy="646331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∆Total Money Supply = </a:t>
            </a:r>
            <a:r>
              <a:rPr lang="en-AU" sz="2000" b="1" u="sng" dirty="0"/>
              <a:t>Initial Change </a:t>
            </a:r>
            <a:r>
              <a:rPr lang="en-AU" sz="1600" b="1" dirty="0"/>
              <a:t>x Money Multiplier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31853" y="235790"/>
            <a:ext cx="166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5897" y="4729710"/>
            <a:ext cx="408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sum so far is </a:t>
            </a:r>
            <a:r>
              <a:rPr lang="en-US" sz="1600" dirty="0">
                <a:solidFill>
                  <a:srgbClr val="FF0000"/>
                </a:solidFill>
              </a:rPr>
              <a:t>70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49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34.3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24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16.8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11.76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8.23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5.76</a:t>
            </a:r>
            <a:r>
              <a:rPr lang="en-US" sz="1600" dirty="0"/>
              <a:t> + </a:t>
            </a:r>
            <a:r>
              <a:rPr lang="en-US" sz="1600" dirty="0">
                <a:solidFill>
                  <a:srgbClr val="FF0000"/>
                </a:solidFill>
              </a:rPr>
              <a:t>4.03 </a:t>
            </a:r>
            <a:r>
              <a:rPr lang="en-US" sz="1600" dirty="0"/>
              <a:t>= </a:t>
            </a:r>
            <a:r>
              <a:rPr lang="en-US" sz="1600" dirty="0">
                <a:solidFill>
                  <a:srgbClr val="FF0000"/>
                </a:solidFill>
              </a:rPr>
              <a:t>207.79</a:t>
            </a:r>
          </a:p>
          <a:p>
            <a:endParaRPr lang="en-US" sz="1600" dirty="0"/>
          </a:p>
          <a:p>
            <a:r>
              <a:rPr lang="en-US" sz="1600" dirty="0"/>
              <a:t>But because we are multiplying by the same amount each time, it is a geometric series.</a:t>
            </a:r>
          </a:p>
          <a:p>
            <a:endParaRPr lang="en-US" sz="1600" dirty="0"/>
          </a:p>
          <a:p>
            <a:r>
              <a:rPr lang="en-US" sz="1600" dirty="0"/>
              <a:t>So we can use a mathematical formula.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00154" y="106220"/>
            <a:ext cx="390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Calculating the Total Effect of a Geometric Series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$70</a:t>
            </a:r>
          </a:p>
          <a:p>
            <a:r>
              <a:rPr lang="en-US" dirty="0"/>
              <a:t>RR = $21</a:t>
            </a:r>
          </a:p>
          <a:p>
            <a:r>
              <a:rPr lang="en-US" dirty="0"/>
              <a:t>ER = New Loans = ∆MS = $49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03053" y="2722797"/>
            <a:ext cx="344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= 70 x 1/0.3 = 233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E16E257-7575-BCB4-1DFA-C8F3F26D795E}"/>
              </a:ext>
            </a:extLst>
          </p:cNvPr>
          <p:cNvSpPr/>
          <p:nvPr/>
        </p:nvSpPr>
        <p:spPr>
          <a:xfrm rot="12248729">
            <a:off x="8539656" y="2535584"/>
            <a:ext cx="1603758" cy="5887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9" grpId="0"/>
      <p:bldP spid="31" grpId="0"/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2121" y="4812053"/>
            <a:ext cx="75728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Change of Money Supply = Initial Change x MM</a:t>
            </a:r>
          </a:p>
          <a:p>
            <a:r>
              <a:rPr lang="en-US" sz="2400" dirty="0"/>
              <a:t>			= Initial Change x 1/RRR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031"/>
          </a:xfrm>
        </p:spPr>
        <p:txBody>
          <a:bodyPr/>
          <a:lstStyle/>
          <a:p>
            <a:r>
              <a:rPr lang="en-US" dirty="0"/>
              <a:t>The Money Multiplier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9011" y="1243527"/>
            <a:ext cx="10124902" cy="11786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money multiplier is used to determine the maximum changes to the banking system when deposits or withdrawals of deposits happen.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84004" y="2518583"/>
            <a:ext cx="7381702" cy="1801225"/>
            <a:chOff x="711910" y="3890011"/>
            <a:chExt cx="7381702" cy="1801225"/>
          </a:xfrm>
        </p:grpSpPr>
        <p:grpSp>
          <p:nvGrpSpPr>
            <p:cNvPr id="9" name="Group 8"/>
            <p:cNvGrpSpPr/>
            <p:nvPr/>
          </p:nvGrpSpPr>
          <p:grpSpPr>
            <a:xfrm>
              <a:off x="939339" y="3890011"/>
              <a:ext cx="7154273" cy="1704854"/>
              <a:chOff x="681644" y="4470758"/>
              <a:chExt cx="7154273" cy="170485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1644" y="4470758"/>
                <a:ext cx="7154273" cy="1124107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81644" y="5252282"/>
                <a:ext cx="57773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central bank has a set </a:t>
                </a:r>
                <a:r>
                  <a:rPr lang="en-US" dirty="0" err="1"/>
                  <a:t>rr</a:t>
                </a:r>
                <a:r>
                  <a:rPr lang="en-US" dirty="0"/>
                  <a:t> of 10%, then: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Money Multiplier = 1/0.1</a:t>
                </a:r>
              </a:p>
              <a:p>
                <a:r>
                  <a:rPr lang="en-US" dirty="0"/>
                  <a:t>		= 10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11910" y="3890011"/>
              <a:ext cx="7381702" cy="1801225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92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Macro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2" y="1192306"/>
            <a:ext cx="4585447" cy="4984657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9789"/>
            <a:ext cx="5134692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73568-D25E-9957-D6E2-3E5515CD9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66" y="2095902"/>
            <a:ext cx="3227579" cy="4416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842"/>
            <a:ext cx="10515600" cy="918552"/>
          </a:xfrm>
        </p:spPr>
        <p:txBody>
          <a:bodyPr/>
          <a:lstStyle/>
          <a:p>
            <a:r>
              <a:rPr lang="en-US" dirty="0"/>
              <a:t>Bank System and Money Supply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46282" y="3211551"/>
            <a:ext cx="4130764" cy="3485332"/>
          </a:xfrm>
          <a:prstGeom prst="rect">
            <a:avLst/>
          </a:prstGeom>
        </p:spPr>
      </p:pic>
      <p:pic>
        <p:nvPicPr>
          <p:cNvPr id="4" name="Picture 2" descr="What Is the Federal Reserve? Functions, Structure, and Imp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2992051"/>
            <a:ext cx="2702633" cy="13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8199" y="1092956"/>
            <a:ext cx="4436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lower the reserve requirement.</a:t>
            </a:r>
          </a:p>
          <a:p>
            <a:endParaRPr lang="en-US" dirty="0"/>
          </a:p>
          <a:p>
            <a:r>
              <a:rPr lang="en-US" dirty="0"/>
              <a:t>Now banks have more money available to lend, which will increase the MS. 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260838" y="948187"/>
            <a:ext cx="5337073" cy="183961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690591" y="4211731"/>
            <a:ext cx="1652954" cy="11166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52985" y="193808"/>
            <a:ext cx="337817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As we covered previously, the central bank (Federal Reserve in the US) and commercial banks can increase and decrease MS.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840BA-92C7-55A6-36D2-C3607F50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002" y="3058957"/>
            <a:ext cx="883859" cy="301934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1FA4DF5-1AF7-AEAA-97C6-77BAFF99A60C}"/>
              </a:ext>
            </a:extLst>
          </p:cNvPr>
          <p:cNvSpPr/>
          <p:nvPr/>
        </p:nvSpPr>
        <p:spPr>
          <a:xfrm rot="1322534">
            <a:off x="2025647" y="3745716"/>
            <a:ext cx="1652954" cy="11166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27800" cy="4351338"/>
          </a:xfrm>
        </p:spPr>
        <p:txBody>
          <a:bodyPr>
            <a:normAutofit fontScale="70000" lnSpcReduction="20000"/>
          </a:bodyPr>
          <a:lstStyle/>
          <a:p>
            <a:r>
              <a:rPr lang="en-AU" dirty="0" err="1"/>
              <a:t>Eg</a:t>
            </a:r>
            <a:r>
              <a:rPr lang="en-AU" dirty="0"/>
              <a:t>. If a bank loans out an additional $100, and the RRR = 10%, by how much will total money supply increase once it has gone through the whole financial system?</a:t>
            </a:r>
          </a:p>
          <a:p>
            <a:r>
              <a:rPr lang="en-AU" dirty="0">
                <a:solidFill>
                  <a:srgbClr val="FF0000"/>
                </a:solidFill>
              </a:rPr>
              <a:t>∆Money Supply </a:t>
            </a:r>
            <a:r>
              <a:rPr lang="en-AU" b="1" dirty="0">
                <a:solidFill>
                  <a:srgbClr val="FF0000"/>
                </a:solidFill>
              </a:rPr>
              <a:t>= </a:t>
            </a:r>
            <a:r>
              <a:rPr lang="en-AU" b="1" dirty="0" err="1">
                <a:solidFill>
                  <a:srgbClr val="FF0000"/>
                </a:solidFill>
              </a:rPr>
              <a:t>Loan</a:t>
            </a:r>
            <a:r>
              <a:rPr lang="en-AU" b="1" baseline="-25000" dirty="0" err="1">
                <a:solidFill>
                  <a:srgbClr val="FF0000"/>
                </a:solidFill>
              </a:rPr>
              <a:t>original</a:t>
            </a:r>
            <a:r>
              <a:rPr lang="en-AU" b="1" dirty="0">
                <a:solidFill>
                  <a:srgbClr val="FF0000"/>
                </a:solidFill>
              </a:rPr>
              <a:t> x Money Multiplier </a:t>
            </a:r>
          </a:p>
          <a:p>
            <a:r>
              <a:rPr lang="en-AU" b="1" dirty="0">
                <a:solidFill>
                  <a:srgbClr val="FF0000"/>
                </a:solidFill>
              </a:rPr>
              <a:t>= </a:t>
            </a:r>
            <a:r>
              <a:rPr lang="en-AU" dirty="0">
                <a:solidFill>
                  <a:srgbClr val="FF0000"/>
                </a:solidFill>
              </a:rPr>
              <a:t>100 x 1/0.1 = $1000</a:t>
            </a:r>
          </a:p>
          <a:p>
            <a:r>
              <a:rPr lang="en-US" dirty="0"/>
              <a:t>What is the maximum amount that the MS will change if you deposit $100 in the bank with a RRR = 10%, once the bank and other banks lend out the maximum amount?</a:t>
            </a:r>
          </a:p>
          <a:p>
            <a:r>
              <a:rPr lang="en-US" dirty="0">
                <a:solidFill>
                  <a:srgbClr val="FF0000"/>
                </a:solidFill>
              </a:rPr>
              <a:t>Total change to MS = initial change x money multiplier</a:t>
            </a:r>
          </a:p>
          <a:p>
            <a:r>
              <a:rPr lang="en-US" dirty="0">
                <a:solidFill>
                  <a:srgbClr val="FF0000"/>
                </a:solidFill>
              </a:rPr>
              <a:t>= 90 x 1/0.1 = 900</a:t>
            </a:r>
          </a:p>
          <a:p>
            <a:r>
              <a:rPr lang="en-US" dirty="0"/>
              <a:t>How did we calculate the initial change to the MS?</a:t>
            </a:r>
          </a:p>
          <a:p>
            <a:r>
              <a:rPr lang="en-US" dirty="0">
                <a:solidFill>
                  <a:srgbClr val="FF0000"/>
                </a:solidFill>
              </a:rPr>
              <a:t>See to the right.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212" y="2996022"/>
            <a:ext cx="1996592" cy="1857832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 rot="1499034">
            <a:off x="7417868" y="2910869"/>
            <a:ext cx="1605775" cy="60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5275" y="2639940"/>
            <a:ext cx="160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$100 </a:t>
            </a:r>
            <a:r>
              <a:rPr lang="en-AU" sz="1200" b="1" dirty="0">
                <a:solidFill>
                  <a:srgbClr val="FF0000"/>
                </a:solidFill>
              </a:rPr>
              <a:t>deposit</a:t>
            </a:r>
          </a:p>
        </p:txBody>
      </p:sp>
      <p:sp>
        <p:nvSpPr>
          <p:cNvPr id="7" name="Right Arrow 6"/>
          <p:cNvSpPr/>
          <p:nvPr/>
        </p:nvSpPr>
        <p:spPr>
          <a:xfrm rot="7582130">
            <a:off x="8577740" y="4892742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874931">
            <a:off x="9544025" y="4877854"/>
            <a:ext cx="854756" cy="59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99471" y="5530632"/>
            <a:ext cx="132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= 100 x 0.1 = $10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39935" y="5527355"/>
            <a:ext cx="13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 = $90</a:t>
            </a:r>
          </a:p>
        </p:txBody>
      </p:sp>
      <p:sp>
        <p:nvSpPr>
          <p:cNvPr id="11" name="Curved Down Arrow 10"/>
          <p:cNvSpPr/>
          <p:nvPr/>
        </p:nvSpPr>
        <p:spPr>
          <a:xfrm rot="1499034">
            <a:off x="10354967" y="5745509"/>
            <a:ext cx="1605775" cy="601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96579" y="5860875"/>
            <a:ext cx="160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$90 </a:t>
            </a:r>
            <a:r>
              <a:rPr lang="en-AU" sz="1200" b="1" dirty="0">
                <a:solidFill>
                  <a:srgbClr val="FF0000"/>
                </a:solidFill>
              </a:rPr>
              <a:t>maximum new loan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038BAB-D136-7559-F502-D522E74A99E9}"/>
              </a:ext>
            </a:extLst>
          </p:cNvPr>
          <p:cNvSpPr txBox="1"/>
          <p:nvPr/>
        </p:nvSpPr>
        <p:spPr>
          <a:xfrm>
            <a:off x="2997199" y="2415228"/>
            <a:ext cx="1604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(Initial Change)</a:t>
            </a:r>
          </a:p>
        </p:txBody>
      </p:sp>
    </p:spTree>
    <p:extLst>
      <p:ext uri="{BB962C8B-B14F-4D97-AF65-F5344CB8AC3E}">
        <p14:creationId xmlns:p14="http://schemas.microsoft.com/office/powerpoint/2010/main" val="6096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283" y="4026384"/>
            <a:ext cx="5616388" cy="205656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 bank now has excess reserves of 900. The bank can lend this out as new loans. </a:t>
            </a:r>
          </a:p>
          <a:p>
            <a:r>
              <a:rPr lang="en-US" dirty="0">
                <a:solidFill>
                  <a:srgbClr val="FF0000"/>
                </a:solidFill>
              </a:rPr>
              <a:t>The effect throughout the whole system = Initial change x 1/RRR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Therefore money supply can increase money supply by 900 x 1/0.1 = 900 x 10 = 9000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0" y="106122"/>
            <a:ext cx="7702222" cy="3583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7482" y="2850776"/>
            <a:ext cx="23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+1000 = 10,000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6491" y="2320633"/>
            <a:ext cx="23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+100 = 1000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1644" y="3027106"/>
            <a:ext cx="23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+900 = 900</a:t>
            </a:r>
          </a:p>
        </p:txBody>
      </p:sp>
    </p:spTree>
    <p:extLst>
      <p:ext uri="{BB962C8B-B14F-4D97-AF65-F5344CB8AC3E}">
        <p14:creationId xmlns:p14="http://schemas.microsoft.com/office/powerpoint/2010/main" val="2872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Commercial banks with a non-zero reserve requirement can create money by:</a:t>
            </a:r>
          </a:p>
          <a:p>
            <a:pPr marL="457200" lvl="1" indent="0">
              <a:buNone/>
            </a:pPr>
            <a:r>
              <a:rPr lang="en-US" dirty="0"/>
              <a:t>A Transferring depositor’s accounts at the central bank for conversion to cash.</a:t>
            </a:r>
          </a:p>
          <a:p>
            <a:pPr marL="457200" lvl="1" indent="0">
              <a:buNone/>
            </a:pPr>
            <a:r>
              <a:rPr lang="en-US" dirty="0"/>
              <a:t>B Lending excess reserves to customers</a:t>
            </a:r>
          </a:p>
          <a:p>
            <a:pPr marL="457200" lvl="1" indent="0">
              <a:buNone/>
            </a:pPr>
            <a:r>
              <a:rPr lang="en-US" dirty="0"/>
              <a:t>C Holding additional excess reserves</a:t>
            </a:r>
          </a:p>
          <a:p>
            <a:pPr marL="457200" lvl="1" indent="0">
              <a:buNone/>
            </a:pPr>
            <a:r>
              <a:rPr lang="en-US" dirty="0"/>
              <a:t>D Maintaining a 100 percent reserve requirement</a:t>
            </a:r>
          </a:p>
          <a:p>
            <a:pPr marL="457200" lvl="1" indent="0">
              <a:buNone/>
            </a:pPr>
            <a:r>
              <a:rPr lang="en-US" dirty="0"/>
              <a:t>E Borrowing funds from other member banks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Answer: B -&gt; this is the only option that creates more money, most of the other options decrease it</a:t>
            </a:r>
          </a:p>
        </p:txBody>
      </p:sp>
    </p:spTree>
    <p:extLst>
      <p:ext uri="{BB962C8B-B14F-4D97-AF65-F5344CB8AC3E}">
        <p14:creationId xmlns:p14="http://schemas.microsoft.com/office/powerpoint/2010/main" val="23574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Mod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62450" cy="435133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</a:t>
            </a:r>
          </a:p>
          <a:p>
            <a:r>
              <a:rPr lang="en-AU" dirty="0">
                <a:solidFill>
                  <a:srgbClr val="FF0000"/>
                </a:solidFill>
              </a:rPr>
              <a:t>A) 5000 excess reserves</a:t>
            </a:r>
          </a:p>
          <a:p>
            <a:r>
              <a:rPr lang="en-AU" dirty="0">
                <a:solidFill>
                  <a:srgbClr val="FF0000"/>
                </a:solidFill>
              </a:rPr>
              <a:t>B) it can lend out (1-0.05)x1000 = 950 dollars</a:t>
            </a:r>
          </a:p>
          <a:p>
            <a:r>
              <a:rPr lang="en-AU" dirty="0">
                <a:solidFill>
                  <a:srgbClr val="FF0000"/>
                </a:solidFill>
              </a:rPr>
              <a:t>C) if that money is lent out then the money supply could increase by 2000 x 1/0.05 = $40,000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27" y="228396"/>
            <a:ext cx="5515745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0" y="52962"/>
            <a:ext cx="7218680" cy="1325563"/>
          </a:xfrm>
        </p:spPr>
        <p:txBody>
          <a:bodyPr/>
          <a:lstStyle/>
          <a:p>
            <a:r>
              <a:rPr lang="en-US" dirty="0"/>
              <a:t>Two Very Different Multipliers with Identical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968" y="2431997"/>
            <a:ext cx="4900574" cy="3368776"/>
          </a:xfrm>
        </p:spPr>
        <p:txBody>
          <a:bodyPr/>
          <a:lstStyle/>
          <a:p>
            <a:r>
              <a:rPr lang="en-US" dirty="0"/>
              <a:t>Total = Initial x Multiplier</a:t>
            </a:r>
          </a:p>
          <a:p>
            <a:pPr lvl="1"/>
            <a:r>
              <a:rPr lang="en-US" dirty="0">
                <a:highlight>
                  <a:srgbClr val="00FF00"/>
                </a:highlight>
              </a:rPr>
              <a:t>Unit 3</a:t>
            </a:r>
            <a:r>
              <a:rPr lang="en-US" dirty="0"/>
              <a:t>: Spending Multiplier: </a:t>
            </a:r>
          </a:p>
          <a:p>
            <a:pPr lvl="2"/>
            <a:r>
              <a:rPr lang="en-US" dirty="0"/>
              <a:t>Total Spending = Initial Spending x Spending Multiplier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>
                <a:highlight>
                  <a:srgbClr val="FFFF00"/>
                </a:highlight>
              </a:rPr>
              <a:t>Unit 4</a:t>
            </a:r>
            <a:r>
              <a:rPr lang="en-US" dirty="0"/>
              <a:t>: Money Multiplier: </a:t>
            </a:r>
          </a:p>
          <a:p>
            <a:pPr lvl="2"/>
            <a:r>
              <a:rPr lang="en-US" dirty="0"/>
              <a:t>Total ∆Money Supply = Initial ∆MS x Money Multiplier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5520" y="172720"/>
            <a:ext cx="339344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We have two geometric sequences in this course.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The </a:t>
            </a:r>
            <a:r>
              <a:rPr lang="en-US" sz="1600" dirty="0" err="1">
                <a:solidFill>
                  <a:srgbClr val="FF0000"/>
                </a:solidFill>
              </a:rPr>
              <a:t>maths</a:t>
            </a:r>
            <a:r>
              <a:rPr lang="en-US" sz="1600" dirty="0">
                <a:solidFill>
                  <a:srgbClr val="FF0000"/>
                </a:solidFill>
              </a:rPr>
              <a:t> is the same for both, even though what is measured is different.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525" y="2927668"/>
            <a:ext cx="2078694" cy="1149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36" y="2692400"/>
            <a:ext cx="1566966" cy="866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390" y="2431997"/>
            <a:ext cx="942093" cy="520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874" y="2237468"/>
            <a:ext cx="822932" cy="454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512" y="2081713"/>
            <a:ext cx="498190" cy="27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97238" y="2757201"/>
            <a:ext cx="247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Initial ∆Spending x 1/(1-MPC) or 1/MPS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40" y="4746687"/>
            <a:ext cx="2382853" cy="12486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1066" y="1313376"/>
            <a:ext cx="6760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looked at two geometric sequence situations in this course.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>
                <a:solidFill>
                  <a:srgbClr val="00B0F0"/>
                </a:solidFill>
              </a:rPr>
              <a:t>maths</a:t>
            </a:r>
            <a:r>
              <a:rPr lang="en-US" dirty="0">
                <a:solidFill>
                  <a:srgbClr val="00B0F0"/>
                </a:solidFill>
              </a:rPr>
              <a:t> is the same </a:t>
            </a:r>
            <a:r>
              <a:rPr lang="en-US" dirty="0"/>
              <a:t>but </a:t>
            </a:r>
            <a:r>
              <a:rPr lang="en-US" dirty="0">
                <a:solidFill>
                  <a:srgbClr val="00B0F0"/>
                </a:solidFill>
              </a:rPr>
              <a:t>what they measure is very different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734" y="5370994"/>
            <a:ext cx="1683425" cy="882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81" y="5939773"/>
            <a:ext cx="1135370" cy="594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806" y="6174251"/>
            <a:ext cx="785979" cy="411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576" y="6432808"/>
            <a:ext cx="462428" cy="2423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32776" y="5186328"/>
            <a:ext cx="247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Initial ∆MS x 1/RRR</a:t>
            </a:r>
          </a:p>
        </p:txBody>
      </p:sp>
      <p:sp>
        <p:nvSpPr>
          <p:cNvPr id="18" name="Right Brace 17"/>
          <p:cNvSpPr/>
          <p:nvPr/>
        </p:nvSpPr>
        <p:spPr>
          <a:xfrm rot="17985986">
            <a:off x="8503620" y="3923003"/>
            <a:ext cx="344959" cy="3290395"/>
          </a:xfrm>
          <a:prstGeom prst="rightBrace">
            <a:avLst>
              <a:gd name="adj1" fmla="val 8333"/>
              <a:gd name="adj2" fmla="val 5069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615876" y="4698108"/>
            <a:ext cx="258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Sum of </a:t>
            </a:r>
            <a:r>
              <a:rPr lang="en-US" u="sng" dirty="0">
                <a:solidFill>
                  <a:srgbClr val="00B0F0"/>
                </a:solidFill>
              </a:rPr>
              <a:t>Money Supply</a:t>
            </a:r>
          </a:p>
        </p:txBody>
      </p:sp>
      <p:sp>
        <p:nvSpPr>
          <p:cNvPr id="20" name="Right Brace 19"/>
          <p:cNvSpPr/>
          <p:nvPr/>
        </p:nvSpPr>
        <p:spPr>
          <a:xfrm rot="3143617">
            <a:off x="8294680" y="1480325"/>
            <a:ext cx="344959" cy="3290395"/>
          </a:xfrm>
          <a:prstGeom prst="rightBrace">
            <a:avLst>
              <a:gd name="adj1" fmla="val 8333"/>
              <a:gd name="adj2" fmla="val 5069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507589" y="3077413"/>
            <a:ext cx="1236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Sum</a:t>
            </a:r>
          </a:p>
          <a:p>
            <a:r>
              <a:rPr lang="en-US" dirty="0"/>
              <a:t>of </a:t>
            </a:r>
            <a:r>
              <a:rPr lang="en-US" u="sng" dirty="0">
                <a:solidFill>
                  <a:srgbClr val="00B0F0"/>
                </a:solidFill>
              </a:rPr>
              <a:t>Spending in the economy</a:t>
            </a:r>
          </a:p>
        </p:txBody>
      </p:sp>
    </p:spTree>
    <p:extLst>
      <p:ext uri="{BB962C8B-B14F-4D97-AF65-F5344CB8AC3E}">
        <p14:creationId xmlns:p14="http://schemas.microsoft.com/office/powerpoint/2010/main" val="767103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are the two multiplier effects that we study in AP Macroeconomics?</a:t>
            </a:r>
          </a:p>
          <a:p>
            <a:r>
              <a:rPr lang="en-US" dirty="0">
                <a:solidFill>
                  <a:srgbClr val="FF0000"/>
                </a:solidFill>
              </a:rPr>
              <a:t>The spending multiplier in Unit 3</a:t>
            </a:r>
          </a:p>
          <a:p>
            <a:r>
              <a:rPr lang="en-US" dirty="0">
                <a:solidFill>
                  <a:srgbClr val="FF0000"/>
                </a:solidFill>
              </a:rPr>
              <a:t>The money supply multiplier in Unit 4</a:t>
            </a:r>
          </a:p>
          <a:p>
            <a:r>
              <a:rPr lang="en-US" dirty="0"/>
              <a:t>What is a similarity between the two?</a:t>
            </a:r>
          </a:p>
          <a:p>
            <a:r>
              <a:rPr lang="en-US" dirty="0">
                <a:solidFill>
                  <a:srgbClr val="FF0000"/>
                </a:solidFill>
              </a:rPr>
              <a:t>They are mathematically very similar because we are finding a shortcut for a geometric sequence.</a:t>
            </a:r>
          </a:p>
          <a:p>
            <a:r>
              <a:rPr lang="en-US" dirty="0"/>
              <a:t>True or False. They are mathematically similar to they must measure the same thing.</a:t>
            </a:r>
          </a:p>
          <a:p>
            <a:r>
              <a:rPr lang="en-US" dirty="0">
                <a:solidFill>
                  <a:srgbClr val="FF0000"/>
                </a:solidFill>
              </a:rPr>
              <a:t>False, they DO NOT measure the same thing.</a:t>
            </a:r>
            <a:endParaRPr lang="en-US" dirty="0"/>
          </a:p>
          <a:p>
            <a:r>
              <a:rPr lang="en-US" dirty="0"/>
              <a:t>What is the difference between the two?</a:t>
            </a:r>
          </a:p>
          <a:p>
            <a:r>
              <a:rPr lang="en-US" dirty="0">
                <a:solidFill>
                  <a:srgbClr val="FF0000"/>
                </a:solidFill>
              </a:rPr>
              <a:t>One is measuring change of money supply and the other measures the change of spending/AD in the economy. </a:t>
            </a:r>
          </a:p>
        </p:txBody>
      </p:sp>
    </p:spTree>
    <p:extLst>
      <p:ext uri="{BB962C8B-B14F-4D97-AF65-F5344CB8AC3E}">
        <p14:creationId xmlns:p14="http://schemas.microsoft.com/office/powerpoint/2010/main" val="36741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Change of Money Supply vs Actual Change of Money Supply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446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Maximum Money Supply Created vs Actual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1616075"/>
            <a:ext cx="5410200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When we use the money multiplier formula we are calculating the </a:t>
            </a:r>
            <a:r>
              <a:rPr lang="en-AU" u="sng" dirty="0"/>
              <a:t>maximum possible increase in money supply</a:t>
            </a:r>
            <a:r>
              <a:rPr lang="en-AU" dirty="0"/>
              <a:t>.</a:t>
            </a:r>
          </a:p>
          <a:p>
            <a:r>
              <a:rPr lang="en-AU" dirty="0"/>
              <a:t>However, </a:t>
            </a:r>
            <a:r>
              <a:rPr lang="en-AU" dirty="0">
                <a:solidFill>
                  <a:srgbClr val="00B050"/>
                </a:solidFill>
              </a:rPr>
              <a:t>several things </a:t>
            </a:r>
            <a:r>
              <a:rPr lang="en-AU" dirty="0"/>
              <a:t>could make the </a:t>
            </a:r>
            <a:r>
              <a:rPr lang="en-AU" dirty="0">
                <a:solidFill>
                  <a:srgbClr val="00B050"/>
                </a:solidFill>
              </a:rPr>
              <a:t>money supplier smaller than the maximum</a:t>
            </a:r>
            <a:r>
              <a:rPr lang="en-AU" dirty="0"/>
              <a:t>.</a:t>
            </a:r>
          </a:p>
          <a:p>
            <a:pPr lvl="1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Banks keep excess reserves </a:t>
            </a:r>
            <a:r>
              <a:rPr lang="en-AU" dirty="0"/>
              <a:t>– banks will therefore not lend out the full amount possible</a:t>
            </a:r>
          </a:p>
          <a:p>
            <a:pPr lvl="1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Consumers may hold extra cash </a:t>
            </a:r>
            <a:r>
              <a:rPr lang="en-AU" dirty="0"/>
              <a:t>– consumers won’t typically deposit all the money they borrow, so the banking system won’t have as many deposits to lend out</a:t>
            </a:r>
          </a:p>
          <a:p>
            <a:pPr lvl="1"/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Low Demand for Loans </a:t>
            </a:r>
            <a:r>
              <a:rPr lang="en-AU" dirty="0"/>
              <a:t>– if no one wishes to borrow money then banks won’t be able to make loans</a:t>
            </a:r>
          </a:p>
        </p:txBody>
      </p:sp>
      <p:sp>
        <p:nvSpPr>
          <p:cNvPr id="4" name="Oval 3"/>
          <p:cNvSpPr/>
          <p:nvPr/>
        </p:nvSpPr>
        <p:spPr>
          <a:xfrm>
            <a:off x="6700837" y="3371850"/>
            <a:ext cx="1076325" cy="1057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8905873" y="1997075"/>
            <a:ext cx="3152777" cy="32131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9906000" y="2811462"/>
            <a:ext cx="2152649" cy="202723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684666" y="3331724"/>
            <a:ext cx="1133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Banks keep excess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Customers hold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Low demand for loans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3100" y="1895913"/>
            <a:ext cx="21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Maximum money supply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0811" y="2787075"/>
            <a:ext cx="210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Below Maximum money supply change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5873" y="2581850"/>
            <a:ext cx="113347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Banks keep no excess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Customers hold no extra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50" dirty="0"/>
              <a:t>Complete demand for loans so banks have no extra money left over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5090" y="3439446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Initial Change in Loans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760495" y="3177561"/>
            <a:ext cx="1376363" cy="150631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7886701" y="3603625"/>
            <a:ext cx="1004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Money Multiplier</a:t>
            </a:r>
          </a:p>
          <a:p>
            <a:r>
              <a:rPr lang="en-AU" sz="1600" dirty="0"/>
              <a:t>1/RRR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0837" y="5313145"/>
            <a:ext cx="382920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>
                <a:solidFill>
                  <a:srgbClr val="FF0000"/>
                </a:solidFill>
              </a:rPr>
              <a:t>The maximum money supply increase will likely be less because not all possible money will be loaned out for various reasons. </a:t>
            </a:r>
          </a:p>
        </p:txBody>
      </p:sp>
    </p:spTree>
    <p:extLst>
      <p:ext uri="{BB962C8B-B14F-4D97-AF65-F5344CB8AC3E}">
        <p14:creationId xmlns:p14="http://schemas.microsoft.com/office/powerpoint/2010/main" val="18927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Oval 3"/>
          <p:cNvSpPr/>
          <p:nvPr/>
        </p:nvSpPr>
        <p:spPr>
          <a:xfrm>
            <a:off x="696851" y="3178642"/>
            <a:ext cx="2160196" cy="1822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5371398" y="365125"/>
            <a:ext cx="6327658" cy="55399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7888501" y="1839471"/>
            <a:ext cx="3665339" cy="349533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8135851" y="2537525"/>
            <a:ext cx="2274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Banks keep excess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Customers hold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Low demand for loans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5743" y="367511"/>
            <a:ext cx="4263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Maximum Loans/Deposits/Money Supply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4383" y="1407249"/>
            <a:ext cx="2274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Banks keep no excess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Customers hold no extra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Complete demand for loans so banks have no extra money left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071" y="3489001"/>
            <a:ext cx="178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Initial Change in Loans/Deposits/Money Supply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31061" y="2822741"/>
            <a:ext cx="2762376" cy="25971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3531348" y="3715573"/>
            <a:ext cx="201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Money Multiplier</a:t>
            </a:r>
          </a:p>
          <a:p>
            <a:r>
              <a:rPr lang="en-AU" sz="1600" dirty="0"/>
              <a:t>1/RRR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5227" y="1730414"/>
            <a:ext cx="2584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/>
              <a:t>Below Maximum Loans/Deposits/Money Supply change</a:t>
            </a:r>
          </a:p>
        </p:txBody>
      </p:sp>
    </p:spTree>
    <p:extLst>
      <p:ext uri="{BB962C8B-B14F-4D97-AF65-F5344CB8AC3E}">
        <p14:creationId xmlns:p14="http://schemas.microsoft.com/office/powerpoint/2010/main" val="31887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2752187"/>
            <a:ext cx="1153160" cy="1073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123821"/>
            <a:ext cx="10515600" cy="1325563"/>
          </a:xfrm>
        </p:spPr>
        <p:txBody>
          <a:bodyPr/>
          <a:lstStyle/>
          <a:p>
            <a:r>
              <a:rPr lang="en-US" dirty="0"/>
              <a:t>Fractional Reserve Banking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958" y="1469449"/>
            <a:ext cx="6236881" cy="4351338"/>
          </a:xfrm>
        </p:spPr>
        <p:txBody>
          <a:bodyPr/>
          <a:lstStyle/>
          <a:p>
            <a:r>
              <a:rPr lang="en-US" dirty="0"/>
              <a:t>We can see that when each bank receives a certain amount of money, it has to </a:t>
            </a:r>
            <a:r>
              <a:rPr lang="en-US" dirty="0">
                <a:solidFill>
                  <a:srgbClr val="00B0F0"/>
                </a:solidFill>
              </a:rPr>
              <a:t>keep a fraction in reserve </a:t>
            </a:r>
            <a:r>
              <a:rPr lang="en-US" dirty="0"/>
              <a:t>as required reserves.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00B0F0"/>
                </a:solidFill>
              </a:rPr>
              <a:t>rest it can lend out</a:t>
            </a:r>
            <a:r>
              <a:rPr lang="en-US" dirty="0"/>
              <a:t>.</a:t>
            </a:r>
          </a:p>
          <a:p>
            <a:r>
              <a:rPr lang="en-US" dirty="0"/>
              <a:t>This is the essence of the fractional reserve banking system.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85" y="1795435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285" y="3728020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120" y="4753528"/>
            <a:ext cx="1153160" cy="1073017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 rot="20688026" flipH="1">
            <a:off x="9820997" y="1228450"/>
            <a:ext cx="1016850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499034">
            <a:off x="9906730" y="2388124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20205407" flipH="1">
            <a:off x="9641735" y="3308963"/>
            <a:ext cx="1065862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9748636" y="4493522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6678" y="1051045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5600" y="2197374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$90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1865" y="3101476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$81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41645" y="419293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$72.9</a:t>
            </a:r>
          </a:p>
        </p:txBody>
      </p:sp>
      <p:sp>
        <p:nvSpPr>
          <p:cNvPr id="15" name="Curved Down Arrow 14"/>
          <p:cNvSpPr/>
          <p:nvPr/>
        </p:nvSpPr>
        <p:spPr>
          <a:xfrm rot="20205407" flipH="1">
            <a:off x="9274221" y="5617421"/>
            <a:ext cx="1065862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1880" y="5431027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$65.6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85285" y="6276694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8" name="Curved Down Arrow 17"/>
          <p:cNvSpPr/>
          <p:nvPr/>
        </p:nvSpPr>
        <p:spPr>
          <a:xfrm rot="12019873" flipV="1">
            <a:off x="8340667" y="2107424"/>
            <a:ext cx="927438" cy="4326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2650" y="235182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accent4">
                    <a:lumMod val="50000"/>
                  </a:schemeClr>
                </a:solidFill>
              </a:rPr>
              <a:t>$10</a:t>
            </a:r>
          </a:p>
        </p:txBody>
      </p:sp>
      <p:sp>
        <p:nvSpPr>
          <p:cNvPr id="21" name="Curved Down Arrow 20"/>
          <p:cNvSpPr/>
          <p:nvPr/>
        </p:nvSpPr>
        <p:spPr>
          <a:xfrm rot="12019873" flipV="1">
            <a:off x="8174274" y="4053589"/>
            <a:ext cx="927438" cy="4326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6257" y="4297993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accent4">
                    <a:lumMod val="50000"/>
                  </a:schemeClr>
                </a:solidFill>
              </a:rPr>
              <a:t>$8.1</a:t>
            </a:r>
          </a:p>
        </p:txBody>
      </p:sp>
      <p:sp>
        <p:nvSpPr>
          <p:cNvPr id="23" name="Curved Down Arrow 22"/>
          <p:cNvSpPr/>
          <p:nvPr/>
        </p:nvSpPr>
        <p:spPr>
          <a:xfrm rot="12019873" flipH="1" flipV="1">
            <a:off x="11265451" y="5421690"/>
            <a:ext cx="835415" cy="4326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11442081" y="5820787"/>
            <a:ext cx="8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accent4">
                    <a:lumMod val="50000"/>
                  </a:schemeClr>
                </a:solidFill>
              </a:rPr>
              <a:t>$7.3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04885" y="2029839"/>
            <a:ext cx="147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Can lend out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55961" y="2679923"/>
            <a:ext cx="1046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Must keep in reserve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48177" y="4600981"/>
            <a:ext cx="1026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Must keep in reserve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68084" y="6126463"/>
            <a:ext cx="1046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Must keep in reserve</a:t>
            </a:r>
          </a:p>
        </p:txBody>
      </p:sp>
      <p:sp>
        <p:nvSpPr>
          <p:cNvPr id="30" name="Curved Down Arrow 29"/>
          <p:cNvSpPr/>
          <p:nvPr/>
        </p:nvSpPr>
        <p:spPr>
          <a:xfrm rot="12019873" flipH="1" flipV="1">
            <a:off x="11333743" y="3233129"/>
            <a:ext cx="835415" cy="4326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11510373" y="3632226"/>
            <a:ext cx="8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accent4">
                    <a:lumMod val="50000"/>
                  </a:schemeClr>
                </a:solidFill>
              </a:rPr>
              <a:t>$9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36376" y="3937902"/>
            <a:ext cx="1046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Must keep in reserve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77897" y="2981151"/>
            <a:ext cx="147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Can lend out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95641" y="4097371"/>
            <a:ext cx="147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Can lend out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37993" y="5313117"/>
            <a:ext cx="147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Can lend out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624" y="4798624"/>
            <a:ext cx="710687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Revision: Where can the banks get money from loans?</a:t>
            </a:r>
          </a:p>
          <a:p>
            <a:r>
              <a:rPr lang="en-US" sz="2400" dirty="0"/>
              <a:t>Answer: Excess Reserves.</a:t>
            </a:r>
          </a:p>
          <a:p>
            <a:r>
              <a:rPr lang="en-US" sz="2400" dirty="0"/>
              <a:t>This is money that is not being used that can be used for loans.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55123" y="33299"/>
            <a:ext cx="283065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Banks keep a fraction of reserves and lend the rest out.</a:t>
            </a:r>
          </a:p>
        </p:txBody>
      </p:sp>
    </p:spTree>
    <p:extLst>
      <p:ext uri="{BB962C8B-B14F-4D97-AF65-F5344CB8AC3E}">
        <p14:creationId xmlns:p14="http://schemas.microsoft.com/office/powerpoint/2010/main" val="39151404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02" y="963475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93" y="1094063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75" y="1483950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175711" y="1243813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738128" y="1423573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402220" y="1759994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4028" y="304262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$70 </a:t>
            </a:r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8277" y="479042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$49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3489" y="910319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$34.3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9981" y="167978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" y="982642"/>
            <a:ext cx="22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rr</a:t>
            </a:r>
            <a:r>
              <a:rPr lang="en-US" dirty="0"/>
              <a:t> = 0.3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678" y="1564464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8915" y="2176860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$49</a:t>
            </a:r>
          </a:p>
          <a:p>
            <a:r>
              <a:rPr lang="en-US" dirty="0"/>
              <a:t>RR = $14.7</a:t>
            </a:r>
          </a:p>
          <a:p>
            <a:r>
              <a:rPr lang="en-US" dirty="0"/>
              <a:t>ER = New Loans = ∆MS = $34.3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9722" y="2393960"/>
            <a:ext cx="1965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$34.3</a:t>
            </a:r>
          </a:p>
          <a:p>
            <a:r>
              <a:rPr lang="en-US" sz="1600" dirty="0"/>
              <a:t>RR = 10.3</a:t>
            </a:r>
          </a:p>
          <a:p>
            <a:r>
              <a:rPr lang="en-US" sz="1600" dirty="0"/>
              <a:t>ER = New Loans = ∆MS = $24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538626" y="2754444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5749727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use the money multiplier to calculate the </a:t>
            </a:r>
            <a:r>
              <a:rPr lang="en-AU" sz="1050" b="1" u="sng" dirty="0">
                <a:solidFill>
                  <a:srgbClr val="FF0000"/>
                </a:solidFill>
              </a:rPr>
              <a:t>maximum</a:t>
            </a:r>
            <a:r>
              <a:rPr lang="en-AU" sz="1050" dirty="0">
                <a:solidFill>
                  <a:srgbClr val="FF0000"/>
                </a:solidFill>
              </a:rPr>
              <a:t> change of MS but there are several reasons why the real change would be less.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55790" y="120242"/>
            <a:ext cx="4170393" cy="707886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∆Total Money Supply (maximum) = </a:t>
            </a:r>
            <a:r>
              <a:rPr lang="en-AU" sz="2000" b="1" u="sng" dirty="0"/>
              <a:t>Initial Change </a:t>
            </a:r>
            <a:r>
              <a:rPr lang="en-AU" sz="1600" b="1" dirty="0"/>
              <a:t>x Money Multiplier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73346" y="202172"/>
            <a:ext cx="1199691" cy="85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71910" y="1744074"/>
            <a:ext cx="196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$70</a:t>
            </a:r>
          </a:p>
          <a:p>
            <a:r>
              <a:rPr lang="en-US" dirty="0"/>
              <a:t>RR = $21</a:t>
            </a:r>
          </a:p>
          <a:p>
            <a:r>
              <a:rPr lang="en-US" dirty="0"/>
              <a:t>ER = New Loans = ∆MS = $49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46067" y="1318557"/>
            <a:ext cx="344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70 x 1/0.3 = 233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00417" y="2019817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1ABC5716-8157-7497-6774-680575B5B8D4}"/>
              </a:ext>
            </a:extLst>
          </p:cNvPr>
          <p:cNvSpPr/>
          <p:nvPr/>
        </p:nvSpPr>
        <p:spPr>
          <a:xfrm rot="11795574" flipH="1" flipV="1">
            <a:off x="9028634" y="1996730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8437" y="1262835"/>
            <a:ext cx="926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$24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CA77AB-EB03-17EE-786E-F9A0D470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66" y="3216554"/>
            <a:ext cx="1153160" cy="1073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5FBADA-D29F-C9AB-6B95-45FBBAC8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59" y="4160995"/>
            <a:ext cx="1153160" cy="10730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61DE36-85A8-88AD-6D13-EBA9438A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15" y="4452007"/>
            <a:ext cx="1153160" cy="1073017"/>
          </a:xfrm>
          <a:prstGeom prst="rect">
            <a:avLst/>
          </a:prstGeom>
        </p:spPr>
      </p:pic>
      <p:sp>
        <p:nvSpPr>
          <p:cNvPr id="33" name="Curved Down Arrow 32">
            <a:extLst>
              <a:ext uri="{FF2B5EF4-FFF2-40B4-BE49-F238E27FC236}">
                <a16:creationId xmlns:a16="http://schemas.microsoft.com/office/drawing/2014/main" id="{F04AFD0A-568C-13D7-B97A-D2D5A98667BE}"/>
              </a:ext>
            </a:extLst>
          </p:cNvPr>
          <p:cNvSpPr/>
          <p:nvPr/>
        </p:nvSpPr>
        <p:spPr>
          <a:xfrm rot="3788492" flipV="1">
            <a:off x="150984" y="2381766"/>
            <a:ext cx="1994886" cy="4735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4" name="Curved Down Arrow 33">
            <a:extLst>
              <a:ext uri="{FF2B5EF4-FFF2-40B4-BE49-F238E27FC236}">
                <a16:creationId xmlns:a16="http://schemas.microsoft.com/office/drawing/2014/main" id="{740BF475-EDA3-BC6D-C2B1-419C9C108712}"/>
              </a:ext>
            </a:extLst>
          </p:cNvPr>
          <p:cNvSpPr/>
          <p:nvPr/>
        </p:nvSpPr>
        <p:spPr>
          <a:xfrm rot="1503662">
            <a:off x="2365281" y="4031193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5" name="Curved Down Arrow 34">
            <a:extLst>
              <a:ext uri="{FF2B5EF4-FFF2-40B4-BE49-F238E27FC236}">
                <a16:creationId xmlns:a16="http://schemas.microsoft.com/office/drawing/2014/main" id="{4E1E92A0-71F5-1CF2-6329-368AC08FEDEA}"/>
              </a:ext>
            </a:extLst>
          </p:cNvPr>
          <p:cNvSpPr/>
          <p:nvPr/>
        </p:nvSpPr>
        <p:spPr>
          <a:xfrm rot="1740576">
            <a:off x="4249060" y="4728051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10C93F-B773-D927-070C-00F556F798AB}"/>
              </a:ext>
            </a:extLst>
          </p:cNvPr>
          <p:cNvSpPr txBox="1"/>
          <p:nvPr/>
        </p:nvSpPr>
        <p:spPr>
          <a:xfrm>
            <a:off x="8183714" y="5645557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20AC75C-C643-68E8-4C70-5C8B6CD5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518" y="4532521"/>
            <a:ext cx="1153160" cy="1073017"/>
          </a:xfrm>
          <a:prstGeom prst="rect">
            <a:avLst/>
          </a:prstGeom>
        </p:spPr>
      </p:pic>
      <p:sp>
        <p:nvSpPr>
          <p:cNvPr id="38" name="Curved Down Arrow 37">
            <a:extLst>
              <a:ext uri="{FF2B5EF4-FFF2-40B4-BE49-F238E27FC236}">
                <a16:creationId xmlns:a16="http://schemas.microsoft.com/office/drawing/2014/main" id="{8AF1A720-137F-9E90-6AB1-B61E8291BAB6}"/>
              </a:ext>
            </a:extLst>
          </p:cNvPr>
          <p:cNvSpPr/>
          <p:nvPr/>
        </p:nvSpPr>
        <p:spPr>
          <a:xfrm rot="11795574" flipH="1" flipV="1">
            <a:off x="6002726" y="4968073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9" name="Curved Down Arrow 38">
            <a:extLst>
              <a:ext uri="{FF2B5EF4-FFF2-40B4-BE49-F238E27FC236}">
                <a16:creationId xmlns:a16="http://schemas.microsoft.com/office/drawing/2014/main" id="{2AF47082-5518-DCCC-06F2-4A83D38147AD}"/>
              </a:ext>
            </a:extLst>
          </p:cNvPr>
          <p:cNvSpPr/>
          <p:nvPr/>
        </p:nvSpPr>
        <p:spPr>
          <a:xfrm rot="11795574" flipH="1" flipV="1">
            <a:off x="7881989" y="519362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DB17EC-00B7-D566-8C19-CF27D1C3210C}"/>
              </a:ext>
            </a:extLst>
          </p:cNvPr>
          <p:cNvSpPr txBox="1"/>
          <p:nvPr/>
        </p:nvSpPr>
        <p:spPr>
          <a:xfrm>
            <a:off x="2608620" y="3299239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$57 </a:t>
            </a:r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4484C7-05FA-53EB-E182-6491B5FB8AED}"/>
              </a:ext>
            </a:extLst>
          </p:cNvPr>
          <p:cNvSpPr txBox="1"/>
          <p:nvPr/>
        </p:nvSpPr>
        <p:spPr>
          <a:xfrm>
            <a:off x="4082869" y="3474019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$42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3B0102-0C03-FC6D-9D2F-7B4D0F38B856}"/>
              </a:ext>
            </a:extLst>
          </p:cNvPr>
          <p:cNvSpPr txBox="1"/>
          <p:nvPr/>
        </p:nvSpPr>
        <p:spPr>
          <a:xfrm>
            <a:off x="5768081" y="3905296"/>
            <a:ext cx="92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$25</a:t>
            </a:r>
          </a:p>
          <a:p>
            <a:r>
              <a:rPr lang="en-AU" sz="12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B63DE5-BB8F-61E8-80BA-962D1169E1E1}"/>
              </a:ext>
            </a:extLst>
          </p:cNvPr>
          <p:cNvSpPr txBox="1"/>
          <p:nvPr/>
        </p:nvSpPr>
        <p:spPr>
          <a:xfrm>
            <a:off x="7423029" y="4257812"/>
            <a:ext cx="926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$17</a:t>
            </a:r>
          </a:p>
          <a:p>
            <a:r>
              <a:rPr lang="en-AU" sz="1400" b="1" dirty="0">
                <a:solidFill>
                  <a:srgbClr val="FF0000"/>
                </a:solidFill>
              </a:rPr>
              <a:t>loan to next bank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323514-FDC5-E0E0-FAC2-DC8AD78B9577}"/>
              </a:ext>
            </a:extLst>
          </p:cNvPr>
          <p:cNvSpPr txBox="1"/>
          <p:nvPr/>
        </p:nvSpPr>
        <p:spPr>
          <a:xfrm>
            <a:off x="8047014" y="802772"/>
            <a:ext cx="344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= 70+49+34.3+24+ etc.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487329-855D-7C18-BBB7-40127892C71D}"/>
              </a:ext>
            </a:extLst>
          </p:cNvPr>
          <p:cNvSpPr txBox="1"/>
          <p:nvPr/>
        </p:nvSpPr>
        <p:spPr>
          <a:xfrm>
            <a:off x="8521240" y="4532526"/>
            <a:ext cx="344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= 57+42+25+17+ etc.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84A182-37F1-EFF9-B53A-CE283DC0256A}"/>
              </a:ext>
            </a:extLst>
          </p:cNvPr>
          <p:cNvSpPr txBox="1"/>
          <p:nvPr/>
        </p:nvSpPr>
        <p:spPr>
          <a:xfrm>
            <a:off x="8692970" y="4885830"/>
            <a:ext cx="344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&lt;233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99FBECE4-DA9E-2BDF-2162-F6651D5AEF5E}"/>
              </a:ext>
            </a:extLst>
          </p:cNvPr>
          <p:cNvSpPr/>
          <p:nvPr/>
        </p:nvSpPr>
        <p:spPr>
          <a:xfrm>
            <a:off x="801700" y="356839"/>
            <a:ext cx="10271461" cy="3301858"/>
          </a:xfrm>
          <a:custGeom>
            <a:avLst/>
            <a:gdLst>
              <a:gd name="connsiteX0" fmla="*/ 8710290 w 10271461"/>
              <a:gd name="connsiteY0" fmla="*/ 3122341 h 3301858"/>
              <a:gd name="connsiteX1" fmla="*/ 8710290 w 10271461"/>
              <a:gd name="connsiteY1" fmla="*/ 3122341 h 3301858"/>
              <a:gd name="connsiteX2" fmla="*/ 3045471 w 10271461"/>
              <a:gd name="connsiteY2" fmla="*/ 2899317 h 3301858"/>
              <a:gd name="connsiteX3" fmla="*/ 2833598 w 10271461"/>
              <a:gd name="connsiteY3" fmla="*/ 2798956 h 3301858"/>
              <a:gd name="connsiteX4" fmla="*/ 2298339 w 10271461"/>
              <a:gd name="connsiteY4" fmla="*/ 2587083 h 3301858"/>
              <a:gd name="connsiteX5" fmla="*/ 1395090 w 10271461"/>
              <a:gd name="connsiteY5" fmla="*/ 2085278 h 3301858"/>
              <a:gd name="connsiteX6" fmla="*/ 1261276 w 10271461"/>
              <a:gd name="connsiteY6" fmla="*/ 2007220 h 3301858"/>
              <a:gd name="connsiteX7" fmla="*/ 636807 w 10271461"/>
              <a:gd name="connsiteY7" fmla="*/ 1605776 h 3301858"/>
              <a:gd name="connsiteX8" fmla="*/ 45793 w 10271461"/>
              <a:gd name="connsiteY8" fmla="*/ 1170878 h 3301858"/>
              <a:gd name="connsiteX9" fmla="*/ 23490 w 10271461"/>
              <a:gd name="connsiteY9" fmla="*/ 1059366 h 3301858"/>
              <a:gd name="connsiteX10" fmla="*/ 1188 w 10271461"/>
              <a:gd name="connsiteY10" fmla="*/ 1014761 h 3301858"/>
              <a:gd name="connsiteX11" fmla="*/ 12339 w 10271461"/>
              <a:gd name="connsiteY11" fmla="*/ 802888 h 3301858"/>
              <a:gd name="connsiteX12" fmla="*/ 68095 w 10271461"/>
              <a:gd name="connsiteY12" fmla="*/ 613317 h 3301858"/>
              <a:gd name="connsiteX13" fmla="*/ 79246 w 10271461"/>
              <a:gd name="connsiteY13" fmla="*/ 557561 h 3301858"/>
              <a:gd name="connsiteX14" fmla="*/ 123851 w 10271461"/>
              <a:gd name="connsiteY14" fmla="*/ 457200 h 3301858"/>
              <a:gd name="connsiteX15" fmla="*/ 514144 w 10271461"/>
              <a:gd name="connsiteY15" fmla="*/ 133815 h 3301858"/>
              <a:gd name="connsiteX16" fmla="*/ 558749 w 10271461"/>
              <a:gd name="connsiteY16" fmla="*/ 111512 h 3301858"/>
              <a:gd name="connsiteX17" fmla="*/ 1015949 w 10271461"/>
              <a:gd name="connsiteY17" fmla="*/ 11151 h 3301858"/>
              <a:gd name="connsiteX18" fmla="*/ 1294729 w 10271461"/>
              <a:gd name="connsiteY18" fmla="*/ 0 h 3301858"/>
              <a:gd name="connsiteX19" fmla="*/ 2253734 w 10271461"/>
              <a:gd name="connsiteY19" fmla="*/ 89210 h 3301858"/>
              <a:gd name="connsiteX20" fmla="*/ 3223890 w 10271461"/>
              <a:gd name="connsiteY20" fmla="*/ 245327 h 3301858"/>
              <a:gd name="connsiteX21" fmla="*/ 3402310 w 10271461"/>
              <a:gd name="connsiteY21" fmla="*/ 267629 h 3301858"/>
              <a:gd name="connsiteX22" fmla="*/ 4127139 w 10271461"/>
              <a:gd name="connsiteY22" fmla="*/ 301083 h 3301858"/>
              <a:gd name="connsiteX23" fmla="*/ 4796212 w 10271461"/>
              <a:gd name="connsiteY23" fmla="*/ 390293 h 3301858"/>
              <a:gd name="connsiteX24" fmla="*/ 5242261 w 10271461"/>
              <a:gd name="connsiteY24" fmla="*/ 624468 h 3301858"/>
              <a:gd name="connsiteX25" fmla="*/ 5978241 w 10271461"/>
              <a:gd name="connsiteY25" fmla="*/ 780585 h 3301858"/>
              <a:gd name="connsiteX26" fmla="*/ 6245871 w 10271461"/>
              <a:gd name="connsiteY26" fmla="*/ 791737 h 3301858"/>
              <a:gd name="connsiteX27" fmla="*/ 6390837 w 10271461"/>
              <a:gd name="connsiteY27" fmla="*/ 802888 h 3301858"/>
              <a:gd name="connsiteX28" fmla="*/ 6970700 w 10271461"/>
              <a:gd name="connsiteY28" fmla="*/ 825190 h 3301858"/>
              <a:gd name="connsiteX29" fmla="*/ 7929705 w 10271461"/>
              <a:gd name="connsiteY29" fmla="*/ 869795 h 3301858"/>
              <a:gd name="connsiteX30" fmla="*/ 8074671 w 10271461"/>
              <a:gd name="connsiteY30" fmla="*/ 892098 h 3301858"/>
              <a:gd name="connsiteX31" fmla="*/ 8219637 w 10271461"/>
              <a:gd name="connsiteY31" fmla="*/ 903249 h 3301858"/>
              <a:gd name="connsiteX32" fmla="*/ 8743744 w 10271461"/>
              <a:gd name="connsiteY32" fmla="*/ 1003610 h 3301858"/>
              <a:gd name="connsiteX33" fmla="*/ 9412817 w 10271461"/>
              <a:gd name="connsiteY33" fmla="*/ 1304693 h 3301858"/>
              <a:gd name="connsiteX34" fmla="*/ 9524329 w 10271461"/>
              <a:gd name="connsiteY34" fmla="*/ 1338146 h 3301858"/>
              <a:gd name="connsiteX35" fmla="*/ 9803110 w 10271461"/>
              <a:gd name="connsiteY35" fmla="*/ 1449659 h 3301858"/>
              <a:gd name="connsiteX36" fmla="*/ 10204554 w 10271461"/>
              <a:gd name="connsiteY36" fmla="*/ 1728439 h 3301858"/>
              <a:gd name="connsiteX37" fmla="*/ 10260310 w 10271461"/>
              <a:gd name="connsiteY37" fmla="*/ 1906859 h 3301858"/>
              <a:gd name="connsiteX38" fmla="*/ 10271461 w 10271461"/>
              <a:gd name="connsiteY38" fmla="*/ 2062976 h 3301858"/>
              <a:gd name="connsiteX39" fmla="*/ 10204554 w 10271461"/>
              <a:gd name="connsiteY39" fmla="*/ 2520176 h 3301858"/>
              <a:gd name="connsiteX40" fmla="*/ 10159949 w 10271461"/>
              <a:gd name="connsiteY40" fmla="*/ 2653990 h 3301858"/>
              <a:gd name="connsiteX41" fmla="*/ 10003832 w 10271461"/>
              <a:gd name="connsiteY41" fmla="*/ 2877015 h 3301858"/>
              <a:gd name="connsiteX42" fmla="*/ 9858866 w 10271461"/>
              <a:gd name="connsiteY42" fmla="*/ 3010829 h 3301858"/>
              <a:gd name="connsiteX43" fmla="*/ 9747354 w 10271461"/>
              <a:gd name="connsiteY43" fmla="*/ 3044283 h 3301858"/>
              <a:gd name="connsiteX44" fmla="*/ 9357061 w 10271461"/>
              <a:gd name="connsiteY44" fmla="*/ 3133493 h 3301858"/>
              <a:gd name="connsiteX45" fmla="*/ 9312456 w 10271461"/>
              <a:gd name="connsiteY45" fmla="*/ 3144644 h 3301858"/>
              <a:gd name="connsiteX46" fmla="*/ 9067129 w 10271461"/>
              <a:gd name="connsiteY46" fmla="*/ 3155795 h 3301858"/>
              <a:gd name="connsiteX47" fmla="*/ 8721441 w 10271461"/>
              <a:gd name="connsiteY47" fmla="*/ 3178098 h 3301858"/>
              <a:gd name="connsiteX48" fmla="*/ 8654534 w 10271461"/>
              <a:gd name="connsiteY48" fmla="*/ 3155795 h 3301858"/>
              <a:gd name="connsiteX49" fmla="*/ 8710290 w 10271461"/>
              <a:gd name="connsiteY49" fmla="*/ 3122341 h 330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71461" h="3301858">
                <a:moveTo>
                  <a:pt x="8710290" y="3122341"/>
                </a:moveTo>
                <a:lnTo>
                  <a:pt x="8710290" y="3122341"/>
                </a:lnTo>
                <a:cubicBezTo>
                  <a:pt x="6701771" y="3487527"/>
                  <a:pt x="8192584" y="3235663"/>
                  <a:pt x="3045471" y="2899317"/>
                </a:cubicBezTo>
                <a:cubicBezTo>
                  <a:pt x="2967490" y="2894221"/>
                  <a:pt x="2904222" y="2832410"/>
                  <a:pt x="2833598" y="2798956"/>
                </a:cubicBezTo>
                <a:cubicBezTo>
                  <a:pt x="2705819" y="2607290"/>
                  <a:pt x="2892249" y="2872347"/>
                  <a:pt x="2298339" y="2587083"/>
                </a:cubicBezTo>
                <a:cubicBezTo>
                  <a:pt x="1987869" y="2437960"/>
                  <a:pt x="1695714" y="2253369"/>
                  <a:pt x="1395090" y="2085278"/>
                </a:cubicBezTo>
                <a:cubicBezTo>
                  <a:pt x="1350018" y="2060077"/>
                  <a:pt x="1304714" y="2035144"/>
                  <a:pt x="1261276" y="2007220"/>
                </a:cubicBezTo>
                <a:cubicBezTo>
                  <a:pt x="1053120" y="1873405"/>
                  <a:pt x="840668" y="1746047"/>
                  <a:pt x="636807" y="1605776"/>
                </a:cubicBezTo>
                <a:cubicBezTo>
                  <a:pt x="435306" y="1467128"/>
                  <a:pt x="45793" y="1170878"/>
                  <a:pt x="45793" y="1170878"/>
                </a:cubicBezTo>
                <a:cubicBezTo>
                  <a:pt x="38359" y="1133707"/>
                  <a:pt x="33904" y="1095814"/>
                  <a:pt x="23490" y="1059366"/>
                </a:cubicBezTo>
                <a:cubicBezTo>
                  <a:pt x="18923" y="1043382"/>
                  <a:pt x="1910" y="1031369"/>
                  <a:pt x="1188" y="1014761"/>
                </a:cubicBezTo>
                <a:cubicBezTo>
                  <a:pt x="-1884" y="944106"/>
                  <a:pt x="712" y="872648"/>
                  <a:pt x="12339" y="802888"/>
                </a:cubicBezTo>
                <a:cubicBezTo>
                  <a:pt x="23167" y="737917"/>
                  <a:pt x="55178" y="677905"/>
                  <a:pt x="68095" y="613317"/>
                </a:cubicBezTo>
                <a:cubicBezTo>
                  <a:pt x="71812" y="594732"/>
                  <a:pt x="72871" y="575410"/>
                  <a:pt x="79246" y="557561"/>
                </a:cubicBezTo>
                <a:cubicBezTo>
                  <a:pt x="91559" y="523085"/>
                  <a:pt x="101699" y="486347"/>
                  <a:pt x="123851" y="457200"/>
                </a:cubicBezTo>
                <a:cubicBezTo>
                  <a:pt x="259873" y="278224"/>
                  <a:pt x="322710" y="253462"/>
                  <a:pt x="514144" y="133815"/>
                </a:cubicBezTo>
                <a:cubicBezTo>
                  <a:pt x="528241" y="125005"/>
                  <a:pt x="542882" y="116470"/>
                  <a:pt x="558749" y="111512"/>
                </a:cubicBezTo>
                <a:cubicBezTo>
                  <a:pt x="649921" y="83021"/>
                  <a:pt x="1005310" y="11577"/>
                  <a:pt x="1015949" y="11151"/>
                </a:cubicBezTo>
                <a:lnTo>
                  <a:pt x="1294729" y="0"/>
                </a:lnTo>
                <a:cubicBezTo>
                  <a:pt x="1701293" y="24640"/>
                  <a:pt x="1797663" y="24057"/>
                  <a:pt x="2253734" y="89210"/>
                </a:cubicBezTo>
                <a:cubicBezTo>
                  <a:pt x="2577988" y="135532"/>
                  <a:pt x="2900226" y="195049"/>
                  <a:pt x="3223890" y="245327"/>
                </a:cubicBezTo>
                <a:cubicBezTo>
                  <a:pt x="3283116" y="254527"/>
                  <a:pt x="3342488" y="263936"/>
                  <a:pt x="3402310" y="267629"/>
                </a:cubicBezTo>
                <a:cubicBezTo>
                  <a:pt x="3643717" y="282531"/>
                  <a:pt x="3885529" y="289932"/>
                  <a:pt x="4127139" y="301083"/>
                </a:cubicBezTo>
                <a:cubicBezTo>
                  <a:pt x="4350163" y="330820"/>
                  <a:pt x="4580117" y="327626"/>
                  <a:pt x="4796212" y="390293"/>
                </a:cubicBezTo>
                <a:cubicBezTo>
                  <a:pt x="4957495" y="437065"/>
                  <a:pt x="5077988" y="589622"/>
                  <a:pt x="5242261" y="624468"/>
                </a:cubicBezTo>
                <a:cubicBezTo>
                  <a:pt x="5487588" y="676507"/>
                  <a:pt x="5730868" y="739356"/>
                  <a:pt x="5978241" y="780585"/>
                </a:cubicBezTo>
                <a:cubicBezTo>
                  <a:pt x="6066314" y="795264"/>
                  <a:pt x="6156714" y="786918"/>
                  <a:pt x="6245871" y="791737"/>
                </a:cubicBezTo>
                <a:cubicBezTo>
                  <a:pt x="6294265" y="794353"/>
                  <a:pt x="6342424" y="800654"/>
                  <a:pt x="6390837" y="802888"/>
                </a:cubicBezTo>
                <a:lnTo>
                  <a:pt x="6970700" y="825190"/>
                </a:lnTo>
                <a:cubicBezTo>
                  <a:pt x="8003921" y="876851"/>
                  <a:pt x="7045129" y="846517"/>
                  <a:pt x="7929705" y="869795"/>
                </a:cubicBezTo>
                <a:cubicBezTo>
                  <a:pt x="7978027" y="877229"/>
                  <a:pt x="8026103" y="886494"/>
                  <a:pt x="8074671" y="892098"/>
                </a:cubicBezTo>
                <a:cubicBezTo>
                  <a:pt x="8122816" y="897653"/>
                  <a:pt x="8171832" y="895281"/>
                  <a:pt x="8219637" y="903249"/>
                </a:cubicBezTo>
                <a:cubicBezTo>
                  <a:pt x="8395093" y="932492"/>
                  <a:pt x="8570892" y="961632"/>
                  <a:pt x="8743744" y="1003610"/>
                </a:cubicBezTo>
                <a:cubicBezTo>
                  <a:pt x="9016888" y="1069945"/>
                  <a:pt x="9140648" y="1177295"/>
                  <a:pt x="9412817" y="1304693"/>
                </a:cubicBezTo>
                <a:cubicBezTo>
                  <a:pt x="9447964" y="1321145"/>
                  <a:pt x="9487950" y="1324634"/>
                  <a:pt x="9524329" y="1338146"/>
                </a:cubicBezTo>
                <a:cubicBezTo>
                  <a:pt x="9618152" y="1372994"/>
                  <a:pt x="9712360" y="1407450"/>
                  <a:pt x="9803110" y="1449659"/>
                </a:cubicBezTo>
                <a:cubicBezTo>
                  <a:pt x="10011967" y="1546802"/>
                  <a:pt x="10022408" y="1576651"/>
                  <a:pt x="10204554" y="1728439"/>
                </a:cubicBezTo>
                <a:cubicBezTo>
                  <a:pt x="10223139" y="1787912"/>
                  <a:pt x="10248090" y="1845759"/>
                  <a:pt x="10260310" y="1906859"/>
                </a:cubicBezTo>
                <a:cubicBezTo>
                  <a:pt x="10270542" y="1958017"/>
                  <a:pt x="10271461" y="2010804"/>
                  <a:pt x="10271461" y="2062976"/>
                </a:cubicBezTo>
                <a:cubicBezTo>
                  <a:pt x="10271461" y="2253115"/>
                  <a:pt x="10264755" y="2339575"/>
                  <a:pt x="10204554" y="2520176"/>
                </a:cubicBezTo>
                <a:cubicBezTo>
                  <a:pt x="10189686" y="2564781"/>
                  <a:pt x="10183276" y="2613167"/>
                  <a:pt x="10159949" y="2653990"/>
                </a:cubicBezTo>
                <a:cubicBezTo>
                  <a:pt x="10091478" y="2773815"/>
                  <a:pt x="10120635" y="2731011"/>
                  <a:pt x="10003832" y="2877015"/>
                </a:cubicBezTo>
                <a:cubicBezTo>
                  <a:pt x="9960998" y="2930558"/>
                  <a:pt x="9922932" y="2980680"/>
                  <a:pt x="9858866" y="3010829"/>
                </a:cubicBezTo>
                <a:cubicBezTo>
                  <a:pt x="9823752" y="3027353"/>
                  <a:pt x="9784817" y="3034158"/>
                  <a:pt x="9747354" y="3044283"/>
                </a:cubicBezTo>
                <a:cubicBezTo>
                  <a:pt x="9185102" y="3196243"/>
                  <a:pt x="9616254" y="3090293"/>
                  <a:pt x="9357061" y="3133493"/>
                </a:cubicBezTo>
                <a:cubicBezTo>
                  <a:pt x="9341944" y="3136013"/>
                  <a:pt x="9327737" y="3143469"/>
                  <a:pt x="9312456" y="3144644"/>
                </a:cubicBezTo>
                <a:cubicBezTo>
                  <a:pt x="9230837" y="3150922"/>
                  <a:pt x="9148858" y="3151169"/>
                  <a:pt x="9067129" y="3155795"/>
                </a:cubicBezTo>
                <a:lnTo>
                  <a:pt x="8721441" y="3178098"/>
                </a:lnTo>
                <a:cubicBezTo>
                  <a:pt x="8662234" y="3154415"/>
                  <a:pt x="8685702" y="3155795"/>
                  <a:pt x="8654534" y="3155795"/>
                </a:cubicBezTo>
                <a:lnTo>
                  <a:pt x="8710290" y="3122341"/>
                </a:lnTo>
                <a:close/>
              </a:path>
            </a:pathLst>
          </a:custGeom>
          <a:solidFill>
            <a:srgbClr val="00B0F0">
              <a:alpha val="287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26DB4129-25E3-402B-BC6F-4BD97792A552}"/>
              </a:ext>
            </a:extLst>
          </p:cNvPr>
          <p:cNvSpPr/>
          <p:nvPr/>
        </p:nvSpPr>
        <p:spPr>
          <a:xfrm>
            <a:off x="200025" y="174079"/>
            <a:ext cx="11444288" cy="6341021"/>
          </a:xfrm>
          <a:custGeom>
            <a:avLst/>
            <a:gdLst>
              <a:gd name="connsiteX0" fmla="*/ 1400175 w 11444288"/>
              <a:gd name="connsiteY0" fmla="*/ 168821 h 6341021"/>
              <a:gd name="connsiteX1" fmla="*/ 1400175 w 11444288"/>
              <a:gd name="connsiteY1" fmla="*/ 168821 h 6341021"/>
              <a:gd name="connsiteX2" fmla="*/ 1157288 w 11444288"/>
              <a:gd name="connsiteY2" fmla="*/ 254546 h 6341021"/>
              <a:gd name="connsiteX3" fmla="*/ 1085850 w 11444288"/>
              <a:gd name="connsiteY3" fmla="*/ 283121 h 6341021"/>
              <a:gd name="connsiteX4" fmla="*/ 914400 w 11444288"/>
              <a:gd name="connsiteY4" fmla="*/ 340271 h 6341021"/>
              <a:gd name="connsiteX5" fmla="*/ 828675 w 11444288"/>
              <a:gd name="connsiteY5" fmla="*/ 383134 h 6341021"/>
              <a:gd name="connsiteX6" fmla="*/ 671513 w 11444288"/>
              <a:gd name="connsiteY6" fmla="*/ 440284 h 6341021"/>
              <a:gd name="connsiteX7" fmla="*/ 614363 w 11444288"/>
              <a:gd name="connsiteY7" fmla="*/ 468859 h 6341021"/>
              <a:gd name="connsiteX8" fmla="*/ 571500 w 11444288"/>
              <a:gd name="connsiteY8" fmla="*/ 511721 h 6341021"/>
              <a:gd name="connsiteX9" fmla="*/ 428625 w 11444288"/>
              <a:gd name="connsiteY9" fmla="*/ 640309 h 6341021"/>
              <a:gd name="connsiteX10" fmla="*/ 371475 w 11444288"/>
              <a:gd name="connsiteY10" fmla="*/ 711746 h 6341021"/>
              <a:gd name="connsiteX11" fmla="*/ 271463 w 11444288"/>
              <a:gd name="connsiteY11" fmla="*/ 811759 h 6341021"/>
              <a:gd name="connsiteX12" fmla="*/ 185738 w 11444288"/>
              <a:gd name="connsiteY12" fmla="*/ 940346 h 6341021"/>
              <a:gd name="connsiteX13" fmla="*/ 142875 w 11444288"/>
              <a:gd name="connsiteY13" fmla="*/ 1040359 h 6341021"/>
              <a:gd name="connsiteX14" fmla="*/ 57150 w 11444288"/>
              <a:gd name="connsiteY14" fmla="*/ 1240384 h 6341021"/>
              <a:gd name="connsiteX15" fmla="*/ 14288 w 11444288"/>
              <a:gd name="connsiteY15" fmla="*/ 1368971 h 6341021"/>
              <a:gd name="connsiteX16" fmla="*/ 0 w 11444288"/>
              <a:gd name="connsiteY16" fmla="*/ 1511846 h 6341021"/>
              <a:gd name="connsiteX17" fmla="*/ 28575 w 11444288"/>
              <a:gd name="connsiteY17" fmla="*/ 2211934 h 6341021"/>
              <a:gd name="connsiteX18" fmla="*/ 42863 w 11444288"/>
              <a:gd name="connsiteY18" fmla="*/ 2283371 h 6341021"/>
              <a:gd name="connsiteX19" fmla="*/ 57150 w 11444288"/>
              <a:gd name="connsiteY19" fmla="*/ 2369096 h 6341021"/>
              <a:gd name="connsiteX20" fmla="*/ 85725 w 11444288"/>
              <a:gd name="connsiteY20" fmla="*/ 2440534 h 6341021"/>
              <a:gd name="connsiteX21" fmla="*/ 114300 w 11444288"/>
              <a:gd name="connsiteY21" fmla="*/ 2526259 h 6341021"/>
              <a:gd name="connsiteX22" fmla="*/ 142875 w 11444288"/>
              <a:gd name="connsiteY22" fmla="*/ 2640559 h 6341021"/>
              <a:gd name="connsiteX23" fmla="*/ 171450 w 11444288"/>
              <a:gd name="connsiteY23" fmla="*/ 2740571 h 6341021"/>
              <a:gd name="connsiteX24" fmla="*/ 214313 w 11444288"/>
              <a:gd name="connsiteY24" fmla="*/ 2940596 h 6341021"/>
              <a:gd name="connsiteX25" fmla="*/ 257175 w 11444288"/>
              <a:gd name="connsiteY25" fmla="*/ 3154909 h 6341021"/>
              <a:gd name="connsiteX26" fmla="*/ 271463 w 11444288"/>
              <a:gd name="connsiteY26" fmla="*/ 3240634 h 6341021"/>
              <a:gd name="connsiteX27" fmla="*/ 328613 w 11444288"/>
              <a:gd name="connsiteY27" fmla="*/ 3354934 h 6341021"/>
              <a:gd name="connsiteX28" fmla="*/ 457200 w 11444288"/>
              <a:gd name="connsiteY28" fmla="*/ 3454946 h 6341021"/>
              <a:gd name="connsiteX29" fmla="*/ 571500 w 11444288"/>
              <a:gd name="connsiteY29" fmla="*/ 3569246 h 6341021"/>
              <a:gd name="connsiteX30" fmla="*/ 771525 w 11444288"/>
              <a:gd name="connsiteY30" fmla="*/ 3797846 h 6341021"/>
              <a:gd name="connsiteX31" fmla="*/ 914400 w 11444288"/>
              <a:gd name="connsiteY31" fmla="*/ 3955009 h 6341021"/>
              <a:gd name="connsiteX32" fmla="*/ 1200150 w 11444288"/>
              <a:gd name="connsiteY32" fmla="*/ 4269334 h 6341021"/>
              <a:gd name="connsiteX33" fmla="*/ 1400175 w 11444288"/>
              <a:gd name="connsiteY33" fmla="*/ 4497934 h 6341021"/>
              <a:gd name="connsiteX34" fmla="*/ 1457325 w 11444288"/>
              <a:gd name="connsiteY34" fmla="*/ 4569371 h 6341021"/>
              <a:gd name="connsiteX35" fmla="*/ 1557338 w 11444288"/>
              <a:gd name="connsiteY35" fmla="*/ 4697959 h 6341021"/>
              <a:gd name="connsiteX36" fmla="*/ 1585913 w 11444288"/>
              <a:gd name="connsiteY36" fmla="*/ 4740821 h 6341021"/>
              <a:gd name="connsiteX37" fmla="*/ 2571750 w 11444288"/>
              <a:gd name="connsiteY37" fmla="*/ 5240884 h 6341021"/>
              <a:gd name="connsiteX38" fmla="*/ 3100388 w 11444288"/>
              <a:gd name="connsiteY38" fmla="*/ 5469484 h 6341021"/>
              <a:gd name="connsiteX39" fmla="*/ 3286125 w 11444288"/>
              <a:gd name="connsiteY39" fmla="*/ 5555209 h 6341021"/>
              <a:gd name="connsiteX40" fmla="*/ 3414713 w 11444288"/>
              <a:gd name="connsiteY40" fmla="*/ 5612359 h 6341021"/>
              <a:gd name="connsiteX41" fmla="*/ 3543300 w 11444288"/>
              <a:gd name="connsiteY41" fmla="*/ 5683796 h 6341021"/>
              <a:gd name="connsiteX42" fmla="*/ 3586163 w 11444288"/>
              <a:gd name="connsiteY42" fmla="*/ 5698084 h 6341021"/>
              <a:gd name="connsiteX43" fmla="*/ 3714750 w 11444288"/>
              <a:gd name="connsiteY43" fmla="*/ 5712371 h 6341021"/>
              <a:gd name="connsiteX44" fmla="*/ 3829050 w 11444288"/>
              <a:gd name="connsiteY44" fmla="*/ 5726659 h 6341021"/>
              <a:gd name="connsiteX45" fmla="*/ 4243388 w 11444288"/>
              <a:gd name="connsiteY45" fmla="*/ 5798096 h 6341021"/>
              <a:gd name="connsiteX46" fmla="*/ 4500563 w 11444288"/>
              <a:gd name="connsiteY46" fmla="*/ 5840959 h 6341021"/>
              <a:gd name="connsiteX47" fmla="*/ 4672013 w 11444288"/>
              <a:gd name="connsiteY47" fmla="*/ 5869534 h 6341021"/>
              <a:gd name="connsiteX48" fmla="*/ 5057775 w 11444288"/>
              <a:gd name="connsiteY48" fmla="*/ 6012409 h 6341021"/>
              <a:gd name="connsiteX49" fmla="*/ 5114925 w 11444288"/>
              <a:gd name="connsiteY49" fmla="*/ 6040984 h 6341021"/>
              <a:gd name="connsiteX50" fmla="*/ 5157788 w 11444288"/>
              <a:gd name="connsiteY50" fmla="*/ 6069559 h 6341021"/>
              <a:gd name="connsiteX51" fmla="*/ 6215063 w 11444288"/>
              <a:gd name="connsiteY51" fmla="*/ 6098134 h 6341021"/>
              <a:gd name="connsiteX52" fmla="*/ 6915150 w 11444288"/>
              <a:gd name="connsiteY52" fmla="*/ 6126709 h 6341021"/>
              <a:gd name="connsiteX53" fmla="*/ 7058025 w 11444288"/>
              <a:gd name="connsiteY53" fmla="*/ 6169571 h 6341021"/>
              <a:gd name="connsiteX54" fmla="*/ 7100888 w 11444288"/>
              <a:gd name="connsiteY54" fmla="*/ 6183859 h 6341021"/>
              <a:gd name="connsiteX55" fmla="*/ 7143750 w 11444288"/>
              <a:gd name="connsiteY55" fmla="*/ 6212434 h 6341021"/>
              <a:gd name="connsiteX56" fmla="*/ 7600950 w 11444288"/>
              <a:gd name="connsiteY56" fmla="*/ 6226721 h 6341021"/>
              <a:gd name="connsiteX57" fmla="*/ 7758113 w 11444288"/>
              <a:gd name="connsiteY57" fmla="*/ 6241009 h 6341021"/>
              <a:gd name="connsiteX58" fmla="*/ 8001000 w 11444288"/>
              <a:gd name="connsiteY58" fmla="*/ 6255296 h 6341021"/>
              <a:gd name="connsiteX59" fmla="*/ 8086725 w 11444288"/>
              <a:gd name="connsiteY59" fmla="*/ 6269584 h 6341021"/>
              <a:gd name="connsiteX60" fmla="*/ 8186738 w 11444288"/>
              <a:gd name="connsiteY60" fmla="*/ 6283871 h 6341021"/>
              <a:gd name="connsiteX61" fmla="*/ 8329613 w 11444288"/>
              <a:gd name="connsiteY61" fmla="*/ 6312446 h 6341021"/>
              <a:gd name="connsiteX62" fmla="*/ 8458200 w 11444288"/>
              <a:gd name="connsiteY62" fmla="*/ 6341021 h 6341021"/>
              <a:gd name="connsiteX63" fmla="*/ 8715375 w 11444288"/>
              <a:gd name="connsiteY63" fmla="*/ 6326734 h 6341021"/>
              <a:gd name="connsiteX64" fmla="*/ 8858250 w 11444288"/>
              <a:gd name="connsiteY64" fmla="*/ 6283871 h 6341021"/>
              <a:gd name="connsiteX65" fmla="*/ 9201150 w 11444288"/>
              <a:gd name="connsiteY65" fmla="*/ 6198146 h 6341021"/>
              <a:gd name="connsiteX66" fmla="*/ 9358313 w 11444288"/>
              <a:gd name="connsiteY66" fmla="*/ 6155284 h 6341021"/>
              <a:gd name="connsiteX67" fmla="*/ 9672638 w 11444288"/>
              <a:gd name="connsiteY67" fmla="*/ 6098134 h 6341021"/>
              <a:gd name="connsiteX68" fmla="*/ 9786938 w 11444288"/>
              <a:gd name="connsiteY68" fmla="*/ 6069559 h 6341021"/>
              <a:gd name="connsiteX69" fmla="*/ 9958388 w 11444288"/>
              <a:gd name="connsiteY69" fmla="*/ 6055271 h 6341021"/>
              <a:gd name="connsiteX70" fmla="*/ 10044113 w 11444288"/>
              <a:gd name="connsiteY70" fmla="*/ 6040984 h 6341021"/>
              <a:gd name="connsiteX71" fmla="*/ 10158413 w 11444288"/>
              <a:gd name="connsiteY71" fmla="*/ 6026696 h 6341021"/>
              <a:gd name="connsiteX72" fmla="*/ 10272713 w 11444288"/>
              <a:gd name="connsiteY72" fmla="*/ 5983834 h 6341021"/>
              <a:gd name="connsiteX73" fmla="*/ 10315575 w 11444288"/>
              <a:gd name="connsiteY73" fmla="*/ 5969546 h 6341021"/>
              <a:gd name="connsiteX74" fmla="*/ 10387013 w 11444288"/>
              <a:gd name="connsiteY74" fmla="*/ 5940971 h 6341021"/>
              <a:gd name="connsiteX75" fmla="*/ 10515600 w 11444288"/>
              <a:gd name="connsiteY75" fmla="*/ 5898109 h 6341021"/>
              <a:gd name="connsiteX76" fmla="*/ 10729913 w 11444288"/>
              <a:gd name="connsiteY76" fmla="*/ 5798096 h 6341021"/>
              <a:gd name="connsiteX77" fmla="*/ 11029950 w 11444288"/>
              <a:gd name="connsiteY77" fmla="*/ 5626646 h 6341021"/>
              <a:gd name="connsiteX78" fmla="*/ 11072813 w 11444288"/>
              <a:gd name="connsiteY78" fmla="*/ 5598071 h 6341021"/>
              <a:gd name="connsiteX79" fmla="*/ 11129963 w 11444288"/>
              <a:gd name="connsiteY79" fmla="*/ 5540921 h 6341021"/>
              <a:gd name="connsiteX80" fmla="*/ 11172825 w 11444288"/>
              <a:gd name="connsiteY80" fmla="*/ 5455196 h 6341021"/>
              <a:gd name="connsiteX81" fmla="*/ 11187113 w 11444288"/>
              <a:gd name="connsiteY81" fmla="*/ 5412334 h 6341021"/>
              <a:gd name="connsiteX82" fmla="*/ 11244263 w 11444288"/>
              <a:gd name="connsiteY82" fmla="*/ 5326609 h 6341021"/>
              <a:gd name="connsiteX83" fmla="*/ 11272838 w 11444288"/>
              <a:gd name="connsiteY83" fmla="*/ 5269459 h 6341021"/>
              <a:gd name="connsiteX84" fmla="*/ 11329988 w 11444288"/>
              <a:gd name="connsiteY84" fmla="*/ 5183734 h 6341021"/>
              <a:gd name="connsiteX85" fmla="*/ 11358563 w 11444288"/>
              <a:gd name="connsiteY85" fmla="*/ 5140871 h 6341021"/>
              <a:gd name="connsiteX86" fmla="*/ 11401425 w 11444288"/>
              <a:gd name="connsiteY86" fmla="*/ 5026571 h 6341021"/>
              <a:gd name="connsiteX87" fmla="*/ 11444288 w 11444288"/>
              <a:gd name="connsiteY87" fmla="*/ 4797971 h 6341021"/>
              <a:gd name="connsiteX88" fmla="*/ 11430000 w 11444288"/>
              <a:gd name="connsiteY88" fmla="*/ 4455071 h 6341021"/>
              <a:gd name="connsiteX89" fmla="*/ 11387138 w 11444288"/>
              <a:gd name="connsiteY89" fmla="*/ 4340771 h 6341021"/>
              <a:gd name="connsiteX90" fmla="*/ 11315700 w 11444288"/>
              <a:gd name="connsiteY90" fmla="*/ 4312196 h 6341021"/>
              <a:gd name="connsiteX91" fmla="*/ 11244263 w 11444288"/>
              <a:gd name="connsiteY91" fmla="*/ 4269334 h 6341021"/>
              <a:gd name="connsiteX92" fmla="*/ 11115675 w 11444288"/>
              <a:gd name="connsiteY92" fmla="*/ 4197896 h 6341021"/>
              <a:gd name="connsiteX93" fmla="*/ 11072813 w 11444288"/>
              <a:gd name="connsiteY93" fmla="*/ 4155034 h 6341021"/>
              <a:gd name="connsiteX94" fmla="*/ 10972800 w 11444288"/>
              <a:gd name="connsiteY94" fmla="*/ 4126459 h 6341021"/>
              <a:gd name="connsiteX95" fmla="*/ 10329863 w 11444288"/>
              <a:gd name="connsiteY95" fmla="*/ 4040734 h 6341021"/>
              <a:gd name="connsiteX96" fmla="*/ 10215563 w 11444288"/>
              <a:gd name="connsiteY96" fmla="*/ 4012159 h 6341021"/>
              <a:gd name="connsiteX97" fmla="*/ 10115550 w 11444288"/>
              <a:gd name="connsiteY97" fmla="*/ 3983584 h 6341021"/>
              <a:gd name="connsiteX98" fmla="*/ 9944100 w 11444288"/>
              <a:gd name="connsiteY98" fmla="*/ 3955009 h 6341021"/>
              <a:gd name="connsiteX99" fmla="*/ 9886950 w 11444288"/>
              <a:gd name="connsiteY99" fmla="*/ 3940721 h 6341021"/>
              <a:gd name="connsiteX100" fmla="*/ 9715500 w 11444288"/>
              <a:gd name="connsiteY100" fmla="*/ 3926434 h 6341021"/>
              <a:gd name="connsiteX101" fmla="*/ 9229725 w 11444288"/>
              <a:gd name="connsiteY101" fmla="*/ 3940721 h 6341021"/>
              <a:gd name="connsiteX102" fmla="*/ 9015413 w 11444288"/>
              <a:gd name="connsiteY102" fmla="*/ 3969296 h 6341021"/>
              <a:gd name="connsiteX103" fmla="*/ 8029575 w 11444288"/>
              <a:gd name="connsiteY103" fmla="*/ 3955009 h 6341021"/>
              <a:gd name="connsiteX104" fmla="*/ 7858125 w 11444288"/>
              <a:gd name="connsiteY104" fmla="*/ 3912146 h 6341021"/>
              <a:gd name="connsiteX105" fmla="*/ 7600950 w 11444288"/>
              <a:gd name="connsiteY105" fmla="*/ 3812134 h 6341021"/>
              <a:gd name="connsiteX106" fmla="*/ 7286625 w 11444288"/>
              <a:gd name="connsiteY106" fmla="*/ 3740696 h 6341021"/>
              <a:gd name="connsiteX107" fmla="*/ 7172325 w 11444288"/>
              <a:gd name="connsiteY107" fmla="*/ 3712121 h 6341021"/>
              <a:gd name="connsiteX108" fmla="*/ 7072313 w 11444288"/>
              <a:gd name="connsiteY108" fmla="*/ 3697834 h 6341021"/>
              <a:gd name="connsiteX109" fmla="*/ 7015163 w 11444288"/>
              <a:gd name="connsiteY109" fmla="*/ 3683546 h 6341021"/>
              <a:gd name="connsiteX110" fmla="*/ 6943725 w 11444288"/>
              <a:gd name="connsiteY110" fmla="*/ 3669259 h 6341021"/>
              <a:gd name="connsiteX111" fmla="*/ 6900863 w 11444288"/>
              <a:gd name="connsiteY111" fmla="*/ 3654971 h 6341021"/>
              <a:gd name="connsiteX112" fmla="*/ 6757988 w 11444288"/>
              <a:gd name="connsiteY112" fmla="*/ 3640684 h 6341021"/>
              <a:gd name="connsiteX113" fmla="*/ 6500813 w 11444288"/>
              <a:gd name="connsiteY113" fmla="*/ 3554959 h 6341021"/>
              <a:gd name="connsiteX114" fmla="*/ 6057900 w 11444288"/>
              <a:gd name="connsiteY114" fmla="*/ 3440659 h 6341021"/>
              <a:gd name="connsiteX115" fmla="*/ 5900738 w 11444288"/>
              <a:gd name="connsiteY115" fmla="*/ 3397796 h 6341021"/>
              <a:gd name="connsiteX116" fmla="*/ 5843588 w 11444288"/>
              <a:gd name="connsiteY116" fmla="*/ 3383509 h 6341021"/>
              <a:gd name="connsiteX117" fmla="*/ 5072063 w 11444288"/>
              <a:gd name="connsiteY117" fmla="*/ 3369221 h 6341021"/>
              <a:gd name="connsiteX118" fmla="*/ 4900613 w 11444288"/>
              <a:gd name="connsiteY118" fmla="*/ 3354934 h 6341021"/>
              <a:gd name="connsiteX119" fmla="*/ 4814888 w 11444288"/>
              <a:gd name="connsiteY119" fmla="*/ 3312071 h 6341021"/>
              <a:gd name="connsiteX120" fmla="*/ 4757738 w 11444288"/>
              <a:gd name="connsiteY120" fmla="*/ 3297784 h 6341021"/>
              <a:gd name="connsiteX121" fmla="*/ 4443413 w 11444288"/>
              <a:gd name="connsiteY121" fmla="*/ 3283496 h 6341021"/>
              <a:gd name="connsiteX122" fmla="*/ 4357688 w 11444288"/>
              <a:gd name="connsiteY122" fmla="*/ 3269209 h 6341021"/>
              <a:gd name="connsiteX123" fmla="*/ 4243388 w 11444288"/>
              <a:gd name="connsiteY123" fmla="*/ 3240634 h 6341021"/>
              <a:gd name="connsiteX124" fmla="*/ 4157663 w 11444288"/>
              <a:gd name="connsiteY124" fmla="*/ 3226346 h 6341021"/>
              <a:gd name="connsiteX125" fmla="*/ 4057650 w 11444288"/>
              <a:gd name="connsiteY125" fmla="*/ 3197771 h 6341021"/>
              <a:gd name="connsiteX126" fmla="*/ 3914775 w 11444288"/>
              <a:gd name="connsiteY126" fmla="*/ 3183484 h 6341021"/>
              <a:gd name="connsiteX127" fmla="*/ 3843338 w 11444288"/>
              <a:gd name="connsiteY127" fmla="*/ 3169196 h 6341021"/>
              <a:gd name="connsiteX128" fmla="*/ 3657600 w 11444288"/>
              <a:gd name="connsiteY128" fmla="*/ 3112046 h 6341021"/>
              <a:gd name="connsiteX129" fmla="*/ 3571875 w 11444288"/>
              <a:gd name="connsiteY129" fmla="*/ 3097759 h 6341021"/>
              <a:gd name="connsiteX130" fmla="*/ 3500438 w 11444288"/>
              <a:gd name="connsiteY130" fmla="*/ 3069184 h 6341021"/>
              <a:gd name="connsiteX131" fmla="*/ 3386138 w 11444288"/>
              <a:gd name="connsiteY131" fmla="*/ 3040609 h 6341021"/>
              <a:gd name="connsiteX132" fmla="*/ 3286125 w 11444288"/>
              <a:gd name="connsiteY132" fmla="*/ 2997746 h 6341021"/>
              <a:gd name="connsiteX133" fmla="*/ 3071813 w 11444288"/>
              <a:gd name="connsiteY133" fmla="*/ 3012034 h 6341021"/>
              <a:gd name="connsiteX134" fmla="*/ 2728913 w 11444288"/>
              <a:gd name="connsiteY134" fmla="*/ 2983459 h 6341021"/>
              <a:gd name="connsiteX135" fmla="*/ 2557463 w 11444288"/>
              <a:gd name="connsiteY135" fmla="*/ 2954884 h 6341021"/>
              <a:gd name="connsiteX136" fmla="*/ 2500313 w 11444288"/>
              <a:gd name="connsiteY136" fmla="*/ 2926309 h 6341021"/>
              <a:gd name="connsiteX137" fmla="*/ 2443163 w 11444288"/>
              <a:gd name="connsiteY137" fmla="*/ 2912021 h 6341021"/>
              <a:gd name="connsiteX138" fmla="*/ 2400300 w 11444288"/>
              <a:gd name="connsiteY138" fmla="*/ 2897734 h 6341021"/>
              <a:gd name="connsiteX139" fmla="*/ 2328863 w 11444288"/>
              <a:gd name="connsiteY139" fmla="*/ 2869159 h 6341021"/>
              <a:gd name="connsiteX140" fmla="*/ 2286000 w 11444288"/>
              <a:gd name="connsiteY140" fmla="*/ 2840584 h 6341021"/>
              <a:gd name="connsiteX141" fmla="*/ 2185988 w 11444288"/>
              <a:gd name="connsiteY141" fmla="*/ 2826296 h 6341021"/>
              <a:gd name="connsiteX142" fmla="*/ 2143125 w 11444288"/>
              <a:gd name="connsiteY142" fmla="*/ 2812009 h 6341021"/>
              <a:gd name="connsiteX143" fmla="*/ 2000250 w 11444288"/>
              <a:gd name="connsiteY143" fmla="*/ 2783434 h 6341021"/>
              <a:gd name="connsiteX144" fmla="*/ 1900238 w 11444288"/>
              <a:gd name="connsiteY144" fmla="*/ 2754859 h 6341021"/>
              <a:gd name="connsiteX145" fmla="*/ 1771650 w 11444288"/>
              <a:gd name="connsiteY145" fmla="*/ 2669134 h 6341021"/>
              <a:gd name="connsiteX146" fmla="*/ 1685925 w 11444288"/>
              <a:gd name="connsiteY146" fmla="*/ 2611984 h 6341021"/>
              <a:gd name="connsiteX147" fmla="*/ 1600200 w 11444288"/>
              <a:gd name="connsiteY147" fmla="*/ 2526259 h 6341021"/>
              <a:gd name="connsiteX148" fmla="*/ 1543050 w 11444288"/>
              <a:gd name="connsiteY148" fmla="*/ 2469109 h 6341021"/>
              <a:gd name="connsiteX149" fmla="*/ 1457325 w 11444288"/>
              <a:gd name="connsiteY149" fmla="*/ 2340521 h 6341021"/>
              <a:gd name="connsiteX150" fmla="*/ 1400175 w 11444288"/>
              <a:gd name="connsiteY150" fmla="*/ 2240509 h 6341021"/>
              <a:gd name="connsiteX151" fmla="*/ 1371600 w 11444288"/>
              <a:gd name="connsiteY151" fmla="*/ 2111921 h 6341021"/>
              <a:gd name="connsiteX152" fmla="*/ 1414463 w 11444288"/>
              <a:gd name="connsiteY152" fmla="*/ 1869034 h 6341021"/>
              <a:gd name="connsiteX153" fmla="*/ 1428750 w 11444288"/>
              <a:gd name="connsiteY153" fmla="*/ 1826171 h 6341021"/>
              <a:gd name="connsiteX154" fmla="*/ 1471613 w 11444288"/>
              <a:gd name="connsiteY154" fmla="*/ 1769021 h 6341021"/>
              <a:gd name="connsiteX155" fmla="*/ 1500188 w 11444288"/>
              <a:gd name="connsiteY155" fmla="*/ 1726159 h 6341021"/>
              <a:gd name="connsiteX156" fmla="*/ 1543050 w 11444288"/>
              <a:gd name="connsiteY156" fmla="*/ 1697584 h 6341021"/>
              <a:gd name="connsiteX157" fmla="*/ 1600200 w 11444288"/>
              <a:gd name="connsiteY157" fmla="*/ 1597571 h 6341021"/>
              <a:gd name="connsiteX158" fmla="*/ 1643063 w 11444288"/>
              <a:gd name="connsiteY158" fmla="*/ 1540421 h 6341021"/>
              <a:gd name="connsiteX159" fmla="*/ 1700213 w 11444288"/>
              <a:gd name="connsiteY159" fmla="*/ 1497559 h 6341021"/>
              <a:gd name="connsiteX160" fmla="*/ 1771650 w 11444288"/>
              <a:gd name="connsiteY160" fmla="*/ 1411834 h 6341021"/>
              <a:gd name="connsiteX161" fmla="*/ 2128838 w 11444288"/>
              <a:gd name="connsiteY161" fmla="*/ 1054646 h 6341021"/>
              <a:gd name="connsiteX162" fmla="*/ 2357438 w 11444288"/>
              <a:gd name="connsiteY162" fmla="*/ 811759 h 6341021"/>
              <a:gd name="connsiteX163" fmla="*/ 2400300 w 11444288"/>
              <a:gd name="connsiteY163" fmla="*/ 768896 h 6341021"/>
              <a:gd name="connsiteX164" fmla="*/ 2443163 w 11444288"/>
              <a:gd name="connsiteY164" fmla="*/ 726034 h 6341021"/>
              <a:gd name="connsiteX165" fmla="*/ 2471738 w 11444288"/>
              <a:gd name="connsiteY165" fmla="*/ 640309 h 6341021"/>
              <a:gd name="connsiteX166" fmla="*/ 2486025 w 11444288"/>
              <a:gd name="connsiteY166" fmla="*/ 597446 h 6341021"/>
              <a:gd name="connsiteX167" fmla="*/ 2486025 w 11444288"/>
              <a:gd name="connsiteY167" fmla="*/ 340271 h 6341021"/>
              <a:gd name="connsiteX168" fmla="*/ 2414588 w 11444288"/>
              <a:gd name="connsiteY168" fmla="*/ 240259 h 6341021"/>
              <a:gd name="connsiteX169" fmla="*/ 2357438 w 11444288"/>
              <a:gd name="connsiteY169" fmla="*/ 154534 h 6341021"/>
              <a:gd name="connsiteX170" fmla="*/ 2228850 w 11444288"/>
              <a:gd name="connsiteY170" fmla="*/ 54521 h 6341021"/>
              <a:gd name="connsiteX171" fmla="*/ 2185988 w 11444288"/>
              <a:gd name="connsiteY171" fmla="*/ 40234 h 6341021"/>
              <a:gd name="connsiteX172" fmla="*/ 1957388 w 11444288"/>
              <a:gd name="connsiteY172" fmla="*/ 25946 h 6341021"/>
              <a:gd name="connsiteX173" fmla="*/ 1871663 w 11444288"/>
              <a:gd name="connsiteY173" fmla="*/ 54521 h 6341021"/>
              <a:gd name="connsiteX174" fmla="*/ 1814513 w 11444288"/>
              <a:gd name="connsiteY174" fmla="*/ 68809 h 6341021"/>
              <a:gd name="connsiteX175" fmla="*/ 1557338 w 11444288"/>
              <a:gd name="connsiteY175" fmla="*/ 97384 h 6341021"/>
              <a:gd name="connsiteX176" fmla="*/ 1457325 w 11444288"/>
              <a:gd name="connsiteY176" fmla="*/ 125959 h 6341021"/>
              <a:gd name="connsiteX177" fmla="*/ 1400175 w 11444288"/>
              <a:gd name="connsiteY177" fmla="*/ 168821 h 63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1444288" h="6341021">
                <a:moveTo>
                  <a:pt x="1400175" y="168821"/>
                </a:moveTo>
                <a:lnTo>
                  <a:pt x="1400175" y="168821"/>
                </a:lnTo>
                <a:cubicBezTo>
                  <a:pt x="1319213" y="197396"/>
                  <a:pt x="1237004" y="222660"/>
                  <a:pt x="1157288" y="254546"/>
                </a:cubicBezTo>
                <a:cubicBezTo>
                  <a:pt x="1133475" y="264071"/>
                  <a:pt x="1110035" y="274585"/>
                  <a:pt x="1085850" y="283121"/>
                </a:cubicBezTo>
                <a:cubicBezTo>
                  <a:pt x="1029043" y="303171"/>
                  <a:pt x="968281" y="313330"/>
                  <a:pt x="914400" y="340271"/>
                </a:cubicBezTo>
                <a:cubicBezTo>
                  <a:pt x="885825" y="354559"/>
                  <a:pt x="858165" y="370846"/>
                  <a:pt x="828675" y="383134"/>
                </a:cubicBezTo>
                <a:cubicBezTo>
                  <a:pt x="575221" y="488741"/>
                  <a:pt x="893015" y="341838"/>
                  <a:pt x="671513" y="440284"/>
                </a:cubicBezTo>
                <a:cubicBezTo>
                  <a:pt x="652050" y="448934"/>
                  <a:pt x="631694" y="456480"/>
                  <a:pt x="614363" y="468859"/>
                </a:cubicBezTo>
                <a:cubicBezTo>
                  <a:pt x="597921" y="480603"/>
                  <a:pt x="586706" y="498416"/>
                  <a:pt x="571500" y="511721"/>
                </a:cubicBezTo>
                <a:cubicBezTo>
                  <a:pt x="482355" y="589723"/>
                  <a:pt x="512142" y="547513"/>
                  <a:pt x="428625" y="640309"/>
                </a:cubicBezTo>
                <a:cubicBezTo>
                  <a:pt x="408225" y="662976"/>
                  <a:pt x="392081" y="689267"/>
                  <a:pt x="371475" y="711746"/>
                </a:cubicBezTo>
                <a:cubicBezTo>
                  <a:pt x="339617" y="746500"/>
                  <a:pt x="299751" y="774042"/>
                  <a:pt x="271463" y="811759"/>
                </a:cubicBezTo>
                <a:cubicBezTo>
                  <a:pt x="225440" y="873122"/>
                  <a:pt x="225106" y="869484"/>
                  <a:pt x="185738" y="940346"/>
                </a:cubicBezTo>
                <a:cubicBezTo>
                  <a:pt x="126507" y="1046962"/>
                  <a:pt x="180813" y="951837"/>
                  <a:pt x="142875" y="1040359"/>
                </a:cubicBezTo>
                <a:cubicBezTo>
                  <a:pt x="105373" y="1127864"/>
                  <a:pt x="88465" y="1115119"/>
                  <a:pt x="57150" y="1240384"/>
                </a:cubicBezTo>
                <a:cubicBezTo>
                  <a:pt x="36643" y="1322415"/>
                  <a:pt x="50156" y="1279302"/>
                  <a:pt x="14288" y="1368971"/>
                </a:cubicBezTo>
                <a:cubicBezTo>
                  <a:pt x="9525" y="1416596"/>
                  <a:pt x="0" y="1463983"/>
                  <a:pt x="0" y="1511846"/>
                </a:cubicBezTo>
                <a:cubicBezTo>
                  <a:pt x="0" y="1682432"/>
                  <a:pt x="-202" y="1996105"/>
                  <a:pt x="28575" y="2211934"/>
                </a:cubicBezTo>
                <a:cubicBezTo>
                  <a:pt x="31784" y="2236005"/>
                  <a:pt x="38519" y="2259479"/>
                  <a:pt x="42863" y="2283371"/>
                </a:cubicBezTo>
                <a:cubicBezTo>
                  <a:pt x="48045" y="2311873"/>
                  <a:pt x="49528" y="2341148"/>
                  <a:pt x="57150" y="2369096"/>
                </a:cubicBezTo>
                <a:cubicBezTo>
                  <a:pt x="63898" y="2393839"/>
                  <a:pt x="76960" y="2416431"/>
                  <a:pt x="85725" y="2440534"/>
                </a:cubicBezTo>
                <a:cubicBezTo>
                  <a:pt x="96019" y="2468841"/>
                  <a:pt x="106025" y="2497297"/>
                  <a:pt x="114300" y="2526259"/>
                </a:cubicBezTo>
                <a:cubicBezTo>
                  <a:pt x="125089" y="2564021"/>
                  <a:pt x="132756" y="2602612"/>
                  <a:pt x="142875" y="2640559"/>
                </a:cubicBezTo>
                <a:cubicBezTo>
                  <a:pt x="151809" y="2674060"/>
                  <a:pt x="164185" y="2706669"/>
                  <a:pt x="171450" y="2740571"/>
                </a:cubicBezTo>
                <a:cubicBezTo>
                  <a:pt x="229023" y="3009241"/>
                  <a:pt x="136971" y="2669899"/>
                  <a:pt x="214313" y="2940596"/>
                </a:cubicBezTo>
                <a:cubicBezTo>
                  <a:pt x="242746" y="3168066"/>
                  <a:pt x="209161" y="2946852"/>
                  <a:pt x="257175" y="3154909"/>
                </a:cubicBezTo>
                <a:cubicBezTo>
                  <a:pt x="263689" y="3183136"/>
                  <a:pt x="263841" y="3212686"/>
                  <a:pt x="271463" y="3240634"/>
                </a:cubicBezTo>
                <a:cubicBezTo>
                  <a:pt x="281580" y="3277731"/>
                  <a:pt x="302440" y="3324399"/>
                  <a:pt x="328613" y="3354934"/>
                </a:cubicBezTo>
                <a:cubicBezTo>
                  <a:pt x="435907" y="3480111"/>
                  <a:pt x="331215" y="3348343"/>
                  <a:pt x="457200" y="3454946"/>
                </a:cubicBezTo>
                <a:cubicBezTo>
                  <a:pt x="498332" y="3489750"/>
                  <a:pt x="536019" y="3528696"/>
                  <a:pt x="571500" y="3569246"/>
                </a:cubicBezTo>
                <a:lnTo>
                  <a:pt x="771525" y="3797846"/>
                </a:lnTo>
                <a:cubicBezTo>
                  <a:pt x="818562" y="3850762"/>
                  <a:pt x="866775" y="3902621"/>
                  <a:pt x="914400" y="3955009"/>
                </a:cubicBezTo>
                <a:lnTo>
                  <a:pt x="1200150" y="4269334"/>
                </a:lnTo>
                <a:cubicBezTo>
                  <a:pt x="1260955" y="4336895"/>
                  <a:pt x="1340421" y="4426229"/>
                  <a:pt x="1400175" y="4497934"/>
                </a:cubicBezTo>
                <a:cubicBezTo>
                  <a:pt x="1419697" y="4521361"/>
                  <a:pt x="1438275" y="4545559"/>
                  <a:pt x="1457325" y="4569371"/>
                </a:cubicBezTo>
                <a:cubicBezTo>
                  <a:pt x="1477130" y="4594127"/>
                  <a:pt x="1536956" y="4667386"/>
                  <a:pt x="1557338" y="4697959"/>
                </a:cubicBezTo>
                <a:cubicBezTo>
                  <a:pt x="1566863" y="4712246"/>
                  <a:pt x="1572176" y="4730518"/>
                  <a:pt x="1585913" y="4740821"/>
                </a:cubicBezTo>
                <a:cubicBezTo>
                  <a:pt x="1854703" y="4942413"/>
                  <a:pt x="2353767" y="5141370"/>
                  <a:pt x="2571750" y="5240884"/>
                </a:cubicBezTo>
                <a:cubicBezTo>
                  <a:pt x="2746394" y="5320613"/>
                  <a:pt x="2924663" y="5392165"/>
                  <a:pt x="3100388" y="5469484"/>
                </a:cubicBezTo>
                <a:cubicBezTo>
                  <a:pt x="3162802" y="5496946"/>
                  <a:pt x="3224049" y="5526992"/>
                  <a:pt x="3286125" y="5555209"/>
                </a:cubicBezTo>
                <a:cubicBezTo>
                  <a:pt x="3328826" y="5574619"/>
                  <a:pt x="3374492" y="5588226"/>
                  <a:pt x="3414713" y="5612359"/>
                </a:cubicBezTo>
                <a:cubicBezTo>
                  <a:pt x="3459873" y="5639455"/>
                  <a:pt x="3495473" y="5663299"/>
                  <a:pt x="3543300" y="5683796"/>
                </a:cubicBezTo>
                <a:cubicBezTo>
                  <a:pt x="3557143" y="5689729"/>
                  <a:pt x="3571307" y="5695608"/>
                  <a:pt x="3586163" y="5698084"/>
                </a:cubicBezTo>
                <a:cubicBezTo>
                  <a:pt x="3628702" y="5705174"/>
                  <a:pt x="3671919" y="5707332"/>
                  <a:pt x="3714750" y="5712371"/>
                </a:cubicBezTo>
                <a:cubicBezTo>
                  <a:pt x="3752884" y="5716857"/>
                  <a:pt x="3791149" y="5720513"/>
                  <a:pt x="3829050" y="5726659"/>
                </a:cubicBezTo>
                <a:cubicBezTo>
                  <a:pt x="3967393" y="5749093"/>
                  <a:pt x="4105225" y="5774579"/>
                  <a:pt x="4243388" y="5798096"/>
                </a:cubicBezTo>
                <a:lnTo>
                  <a:pt x="4500563" y="5840959"/>
                </a:lnTo>
                <a:cubicBezTo>
                  <a:pt x="4557713" y="5850484"/>
                  <a:pt x="4616429" y="5853186"/>
                  <a:pt x="4672013" y="5869534"/>
                </a:cubicBezTo>
                <a:cubicBezTo>
                  <a:pt x="4965985" y="5955996"/>
                  <a:pt x="4839417" y="5903229"/>
                  <a:pt x="5057775" y="6012409"/>
                </a:cubicBezTo>
                <a:cubicBezTo>
                  <a:pt x="5076825" y="6021934"/>
                  <a:pt x="5097203" y="6029170"/>
                  <a:pt x="5114925" y="6040984"/>
                </a:cubicBezTo>
                <a:cubicBezTo>
                  <a:pt x="5129213" y="6050509"/>
                  <a:pt x="5140640" y="6068668"/>
                  <a:pt x="5157788" y="6069559"/>
                </a:cubicBezTo>
                <a:cubicBezTo>
                  <a:pt x="5509867" y="6087849"/>
                  <a:pt x="5862681" y="6087122"/>
                  <a:pt x="6215063" y="6098134"/>
                </a:cubicBezTo>
                <a:cubicBezTo>
                  <a:pt x="6753326" y="6114954"/>
                  <a:pt x="6520052" y="6103467"/>
                  <a:pt x="6915150" y="6126709"/>
                </a:cubicBezTo>
                <a:cubicBezTo>
                  <a:pt x="7052693" y="6149632"/>
                  <a:pt x="6952313" y="6124266"/>
                  <a:pt x="7058025" y="6169571"/>
                </a:cubicBezTo>
                <a:cubicBezTo>
                  <a:pt x="7071868" y="6175504"/>
                  <a:pt x="7087417" y="6177124"/>
                  <a:pt x="7100888" y="6183859"/>
                </a:cubicBezTo>
                <a:cubicBezTo>
                  <a:pt x="7116246" y="6191538"/>
                  <a:pt x="7126641" y="6210968"/>
                  <a:pt x="7143750" y="6212434"/>
                </a:cubicBezTo>
                <a:cubicBezTo>
                  <a:pt x="7295667" y="6225455"/>
                  <a:pt x="7448550" y="6221959"/>
                  <a:pt x="7600950" y="6226721"/>
                </a:cubicBezTo>
                <a:lnTo>
                  <a:pt x="7758113" y="6241009"/>
                </a:lnTo>
                <a:cubicBezTo>
                  <a:pt x="7839009" y="6246787"/>
                  <a:pt x="7920203" y="6248270"/>
                  <a:pt x="8001000" y="6255296"/>
                </a:cubicBezTo>
                <a:cubicBezTo>
                  <a:pt x="8029860" y="6257806"/>
                  <a:pt x="8058093" y="6265179"/>
                  <a:pt x="8086725" y="6269584"/>
                </a:cubicBezTo>
                <a:cubicBezTo>
                  <a:pt x="8120010" y="6274705"/>
                  <a:pt x="8153574" y="6278019"/>
                  <a:pt x="8186738" y="6283871"/>
                </a:cubicBezTo>
                <a:cubicBezTo>
                  <a:pt x="8234567" y="6292311"/>
                  <a:pt x="8281988" y="6302921"/>
                  <a:pt x="8329613" y="6312446"/>
                </a:cubicBezTo>
                <a:cubicBezTo>
                  <a:pt x="8420295" y="6330583"/>
                  <a:pt x="8377499" y="6320847"/>
                  <a:pt x="8458200" y="6341021"/>
                </a:cubicBezTo>
                <a:cubicBezTo>
                  <a:pt x="8543925" y="6336259"/>
                  <a:pt x="8630381" y="6338876"/>
                  <a:pt x="8715375" y="6326734"/>
                </a:cubicBezTo>
                <a:cubicBezTo>
                  <a:pt x="8764597" y="6319702"/>
                  <a:pt x="8810183" y="6296595"/>
                  <a:pt x="8858250" y="6283871"/>
                </a:cubicBezTo>
                <a:cubicBezTo>
                  <a:pt x="8972145" y="6253722"/>
                  <a:pt x="9087044" y="6227487"/>
                  <a:pt x="9201150" y="6198146"/>
                </a:cubicBezTo>
                <a:cubicBezTo>
                  <a:pt x="9253740" y="6184623"/>
                  <a:pt x="9304888" y="6164998"/>
                  <a:pt x="9358313" y="6155284"/>
                </a:cubicBezTo>
                <a:cubicBezTo>
                  <a:pt x="9463088" y="6136234"/>
                  <a:pt x="9569325" y="6123962"/>
                  <a:pt x="9672638" y="6098134"/>
                </a:cubicBezTo>
                <a:cubicBezTo>
                  <a:pt x="9710738" y="6088609"/>
                  <a:pt x="9748100" y="6075385"/>
                  <a:pt x="9786938" y="6069559"/>
                </a:cubicBezTo>
                <a:cubicBezTo>
                  <a:pt x="9843652" y="6061052"/>
                  <a:pt x="9901391" y="6061604"/>
                  <a:pt x="9958388" y="6055271"/>
                </a:cubicBezTo>
                <a:cubicBezTo>
                  <a:pt x="9987180" y="6052072"/>
                  <a:pt x="10015435" y="6045081"/>
                  <a:pt x="10044113" y="6040984"/>
                </a:cubicBezTo>
                <a:cubicBezTo>
                  <a:pt x="10082124" y="6035554"/>
                  <a:pt x="10120313" y="6031459"/>
                  <a:pt x="10158413" y="6026696"/>
                </a:cubicBezTo>
                <a:cubicBezTo>
                  <a:pt x="10255684" y="5994273"/>
                  <a:pt x="10136069" y="6035076"/>
                  <a:pt x="10272713" y="5983834"/>
                </a:cubicBezTo>
                <a:cubicBezTo>
                  <a:pt x="10286814" y="5978546"/>
                  <a:pt x="10301474" y="5974834"/>
                  <a:pt x="10315575" y="5969546"/>
                </a:cubicBezTo>
                <a:cubicBezTo>
                  <a:pt x="10339589" y="5960541"/>
                  <a:pt x="10362860" y="5949597"/>
                  <a:pt x="10387013" y="5940971"/>
                </a:cubicBezTo>
                <a:cubicBezTo>
                  <a:pt x="10429562" y="5925775"/>
                  <a:pt x="10473296" y="5913973"/>
                  <a:pt x="10515600" y="5898109"/>
                </a:cubicBezTo>
                <a:cubicBezTo>
                  <a:pt x="10586113" y="5871666"/>
                  <a:pt x="10663800" y="5832475"/>
                  <a:pt x="10729913" y="5798096"/>
                </a:cubicBezTo>
                <a:cubicBezTo>
                  <a:pt x="11073320" y="5619525"/>
                  <a:pt x="10878855" y="5734571"/>
                  <a:pt x="11029950" y="5626646"/>
                </a:cubicBezTo>
                <a:cubicBezTo>
                  <a:pt x="11043923" y="5616665"/>
                  <a:pt x="11059775" y="5609246"/>
                  <a:pt x="11072813" y="5598071"/>
                </a:cubicBezTo>
                <a:cubicBezTo>
                  <a:pt x="11093268" y="5580538"/>
                  <a:pt x="11110913" y="5559971"/>
                  <a:pt x="11129963" y="5540921"/>
                </a:cubicBezTo>
                <a:cubicBezTo>
                  <a:pt x="11165871" y="5433194"/>
                  <a:pt x="11117435" y="5565975"/>
                  <a:pt x="11172825" y="5455196"/>
                </a:cubicBezTo>
                <a:cubicBezTo>
                  <a:pt x="11179560" y="5441726"/>
                  <a:pt x="11179799" y="5425499"/>
                  <a:pt x="11187113" y="5412334"/>
                </a:cubicBezTo>
                <a:cubicBezTo>
                  <a:pt x="11203792" y="5382313"/>
                  <a:pt x="11228904" y="5357326"/>
                  <a:pt x="11244263" y="5326609"/>
                </a:cubicBezTo>
                <a:cubicBezTo>
                  <a:pt x="11253788" y="5307559"/>
                  <a:pt x="11261880" y="5287722"/>
                  <a:pt x="11272838" y="5269459"/>
                </a:cubicBezTo>
                <a:cubicBezTo>
                  <a:pt x="11290507" y="5240010"/>
                  <a:pt x="11310938" y="5212309"/>
                  <a:pt x="11329988" y="5183734"/>
                </a:cubicBezTo>
                <a:lnTo>
                  <a:pt x="11358563" y="5140871"/>
                </a:lnTo>
                <a:cubicBezTo>
                  <a:pt x="11412452" y="4925309"/>
                  <a:pt x="11326717" y="5250695"/>
                  <a:pt x="11401425" y="5026571"/>
                </a:cubicBezTo>
                <a:cubicBezTo>
                  <a:pt x="11431735" y="4935642"/>
                  <a:pt x="11432538" y="4891971"/>
                  <a:pt x="11444288" y="4797971"/>
                </a:cubicBezTo>
                <a:cubicBezTo>
                  <a:pt x="11439525" y="4683671"/>
                  <a:pt x="11438151" y="4569179"/>
                  <a:pt x="11430000" y="4455071"/>
                </a:cubicBezTo>
                <a:cubicBezTo>
                  <a:pt x="11428343" y="4431873"/>
                  <a:pt x="11405193" y="4356246"/>
                  <a:pt x="11387138" y="4340771"/>
                </a:cubicBezTo>
                <a:cubicBezTo>
                  <a:pt x="11367665" y="4324080"/>
                  <a:pt x="11338639" y="4323666"/>
                  <a:pt x="11315700" y="4312196"/>
                </a:cubicBezTo>
                <a:cubicBezTo>
                  <a:pt x="11290862" y="4299777"/>
                  <a:pt x="11267369" y="4284738"/>
                  <a:pt x="11244263" y="4269334"/>
                </a:cubicBezTo>
                <a:cubicBezTo>
                  <a:pt x="11142323" y="4201374"/>
                  <a:pt x="11235365" y="4245772"/>
                  <a:pt x="11115675" y="4197896"/>
                </a:cubicBezTo>
                <a:cubicBezTo>
                  <a:pt x="11101388" y="4183609"/>
                  <a:pt x="11089625" y="4166242"/>
                  <a:pt x="11072813" y="4155034"/>
                </a:cubicBezTo>
                <a:cubicBezTo>
                  <a:pt x="11061709" y="4147631"/>
                  <a:pt x="10978865" y="4127325"/>
                  <a:pt x="10972800" y="4126459"/>
                </a:cubicBezTo>
                <a:cubicBezTo>
                  <a:pt x="10758764" y="4095883"/>
                  <a:pt x="10539616" y="4093172"/>
                  <a:pt x="10329863" y="4040734"/>
                </a:cubicBezTo>
                <a:lnTo>
                  <a:pt x="10215563" y="4012159"/>
                </a:lnTo>
                <a:cubicBezTo>
                  <a:pt x="10182062" y="4003225"/>
                  <a:pt x="10149478" y="3990727"/>
                  <a:pt x="10115550" y="3983584"/>
                </a:cubicBezTo>
                <a:cubicBezTo>
                  <a:pt x="10058854" y="3971648"/>
                  <a:pt x="10000308" y="3969062"/>
                  <a:pt x="9944100" y="3955009"/>
                </a:cubicBezTo>
                <a:cubicBezTo>
                  <a:pt x="9925050" y="3950246"/>
                  <a:pt x="9906435" y="3943157"/>
                  <a:pt x="9886950" y="3940721"/>
                </a:cubicBezTo>
                <a:cubicBezTo>
                  <a:pt x="9830045" y="3933608"/>
                  <a:pt x="9772650" y="3931196"/>
                  <a:pt x="9715500" y="3926434"/>
                </a:cubicBezTo>
                <a:cubicBezTo>
                  <a:pt x="9553575" y="3931196"/>
                  <a:pt x="9391417" y="3930822"/>
                  <a:pt x="9229725" y="3940721"/>
                </a:cubicBezTo>
                <a:cubicBezTo>
                  <a:pt x="9157790" y="3945125"/>
                  <a:pt x="9087477" y="3968438"/>
                  <a:pt x="9015413" y="3969296"/>
                </a:cubicBezTo>
                <a:lnTo>
                  <a:pt x="8029575" y="3955009"/>
                </a:lnTo>
                <a:cubicBezTo>
                  <a:pt x="7972425" y="3940721"/>
                  <a:pt x="7912271" y="3935351"/>
                  <a:pt x="7858125" y="3912146"/>
                </a:cubicBezTo>
                <a:cubicBezTo>
                  <a:pt x="7779465" y="3878435"/>
                  <a:pt x="7680637" y="3833867"/>
                  <a:pt x="7600950" y="3812134"/>
                </a:cubicBezTo>
                <a:cubicBezTo>
                  <a:pt x="7497289" y="3783863"/>
                  <a:pt x="7390864" y="3766756"/>
                  <a:pt x="7286625" y="3740696"/>
                </a:cubicBezTo>
                <a:cubicBezTo>
                  <a:pt x="7248525" y="3731171"/>
                  <a:pt x="7210835" y="3719823"/>
                  <a:pt x="7172325" y="3712121"/>
                </a:cubicBezTo>
                <a:cubicBezTo>
                  <a:pt x="7139303" y="3705517"/>
                  <a:pt x="7105446" y="3703858"/>
                  <a:pt x="7072313" y="3697834"/>
                </a:cubicBezTo>
                <a:cubicBezTo>
                  <a:pt x="7052993" y="3694321"/>
                  <a:pt x="7034332" y="3687806"/>
                  <a:pt x="7015163" y="3683546"/>
                </a:cubicBezTo>
                <a:cubicBezTo>
                  <a:pt x="6991457" y="3678278"/>
                  <a:pt x="6967284" y="3675149"/>
                  <a:pt x="6943725" y="3669259"/>
                </a:cubicBezTo>
                <a:cubicBezTo>
                  <a:pt x="6929114" y="3665606"/>
                  <a:pt x="6915748" y="3657261"/>
                  <a:pt x="6900863" y="3654971"/>
                </a:cubicBezTo>
                <a:cubicBezTo>
                  <a:pt x="6853557" y="3647693"/>
                  <a:pt x="6805613" y="3645446"/>
                  <a:pt x="6757988" y="3640684"/>
                </a:cubicBezTo>
                <a:cubicBezTo>
                  <a:pt x="6401693" y="3551610"/>
                  <a:pt x="6931226" y="3689463"/>
                  <a:pt x="6500813" y="3554959"/>
                </a:cubicBezTo>
                <a:cubicBezTo>
                  <a:pt x="5890968" y="3364383"/>
                  <a:pt x="6394857" y="3530514"/>
                  <a:pt x="6057900" y="3440659"/>
                </a:cubicBezTo>
                <a:cubicBezTo>
                  <a:pt x="5723384" y="3351455"/>
                  <a:pt x="6183718" y="3460681"/>
                  <a:pt x="5900738" y="3397796"/>
                </a:cubicBezTo>
                <a:cubicBezTo>
                  <a:pt x="5881569" y="3393536"/>
                  <a:pt x="5863213" y="3384186"/>
                  <a:pt x="5843588" y="3383509"/>
                </a:cubicBezTo>
                <a:cubicBezTo>
                  <a:pt x="5586522" y="3374645"/>
                  <a:pt x="5329238" y="3373984"/>
                  <a:pt x="5072063" y="3369221"/>
                </a:cubicBezTo>
                <a:cubicBezTo>
                  <a:pt x="5014913" y="3364459"/>
                  <a:pt x="4957458" y="3362513"/>
                  <a:pt x="4900613" y="3354934"/>
                </a:cubicBezTo>
                <a:cubicBezTo>
                  <a:pt x="4842351" y="3347166"/>
                  <a:pt x="4869266" y="3335376"/>
                  <a:pt x="4814888" y="3312071"/>
                </a:cubicBezTo>
                <a:cubicBezTo>
                  <a:pt x="4796839" y="3304336"/>
                  <a:pt x="4777316" y="3299290"/>
                  <a:pt x="4757738" y="3297784"/>
                </a:cubicBezTo>
                <a:cubicBezTo>
                  <a:pt x="4653164" y="3289740"/>
                  <a:pt x="4548188" y="3288259"/>
                  <a:pt x="4443413" y="3283496"/>
                </a:cubicBezTo>
                <a:cubicBezTo>
                  <a:pt x="4414838" y="3278734"/>
                  <a:pt x="4386014" y="3275279"/>
                  <a:pt x="4357688" y="3269209"/>
                </a:cubicBezTo>
                <a:cubicBezTo>
                  <a:pt x="4319287" y="3260980"/>
                  <a:pt x="4282126" y="3247091"/>
                  <a:pt x="4243388" y="3240634"/>
                </a:cubicBezTo>
                <a:cubicBezTo>
                  <a:pt x="4214813" y="3235871"/>
                  <a:pt x="4185942" y="3232630"/>
                  <a:pt x="4157663" y="3226346"/>
                </a:cubicBezTo>
                <a:cubicBezTo>
                  <a:pt x="4084402" y="3210066"/>
                  <a:pt x="4144756" y="3210215"/>
                  <a:pt x="4057650" y="3197771"/>
                </a:cubicBezTo>
                <a:cubicBezTo>
                  <a:pt x="4010269" y="3191002"/>
                  <a:pt x="3962400" y="3188246"/>
                  <a:pt x="3914775" y="3183484"/>
                </a:cubicBezTo>
                <a:cubicBezTo>
                  <a:pt x="3890963" y="3178721"/>
                  <a:pt x="3866766" y="3175586"/>
                  <a:pt x="3843338" y="3169196"/>
                </a:cubicBezTo>
                <a:cubicBezTo>
                  <a:pt x="3700131" y="3130139"/>
                  <a:pt x="3814879" y="3148341"/>
                  <a:pt x="3657600" y="3112046"/>
                </a:cubicBezTo>
                <a:cubicBezTo>
                  <a:pt x="3629373" y="3105532"/>
                  <a:pt x="3600450" y="3102521"/>
                  <a:pt x="3571875" y="3097759"/>
                </a:cubicBezTo>
                <a:cubicBezTo>
                  <a:pt x="3548063" y="3088234"/>
                  <a:pt x="3525003" y="3076554"/>
                  <a:pt x="3500438" y="3069184"/>
                </a:cubicBezTo>
                <a:cubicBezTo>
                  <a:pt x="3425903" y="3046823"/>
                  <a:pt x="3444800" y="3065750"/>
                  <a:pt x="3386138" y="3040609"/>
                </a:cubicBezTo>
                <a:cubicBezTo>
                  <a:pt x="3262544" y="2987640"/>
                  <a:pt x="3386652" y="3031256"/>
                  <a:pt x="3286125" y="2997746"/>
                </a:cubicBezTo>
                <a:cubicBezTo>
                  <a:pt x="3214688" y="3002509"/>
                  <a:pt x="3143409" y="3012034"/>
                  <a:pt x="3071813" y="3012034"/>
                </a:cubicBezTo>
                <a:cubicBezTo>
                  <a:pt x="2494640" y="3012034"/>
                  <a:pt x="2934550" y="3017732"/>
                  <a:pt x="2728913" y="2983459"/>
                </a:cubicBezTo>
                <a:cubicBezTo>
                  <a:pt x="2528236" y="2950013"/>
                  <a:pt x="2686072" y="2987035"/>
                  <a:pt x="2557463" y="2954884"/>
                </a:cubicBezTo>
                <a:cubicBezTo>
                  <a:pt x="2538413" y="2945359"/>
                  <a:pt x="2520255" y="2933787"/>
                  <a:pt x="2500313" y="2926309"/>
                </a:cubicBezTo>
                <a:cubicBezTo>
                  <a:pt x="2481927" y="2919414"/>
                  <a:pt x="2462044" y="2917415"/>
                  <a:pt x="2443163" y="2912021"/>
                </a:cubicBezTo>
                <a:cubicBezTo>
                  <a:pt x="2428682" y="2907884"/>
                  <a:pt x="2414402" y="2903022"/>
                  <a:pt x="2400300" y="2897734"/>
                </a:cubicBezTo>
                <a:cubicBezTo>
                  <a:pt x="2376286" y="2888729"/>
                  <a:pt x="2351802" y="2880629"/>
                  <a:pt x="2328863" y="2869159"/>
                </a:cubicBezTo>
                <a:cubicBezTo>
                  <a:pt x="2313504" y="2861480"/>
                  <a:pt x="2302447" y="2845518"/>
                  <a:pt x="2286000" y="2840584"/>
                </a:cubicBezTo>
                <a:cubicBezTo>
                  <a:pt x="2253744" y="2830907"/>
                  <a:pt x="2219325" y="2831059"/>
                  <a:pt x="2185988" y="2826296"/>
                </a:cubicBezTo>
                <a:cubicBezTo>
                  <a:pt x="2171700" y="2821534"/>
                  <a:pt x="2157800" y="2815395"/>
                  <a:pt x="2143125" y="2812009"/>
                </a:cubicBezTo>
                <a:cubicBezTo>
                  <a:pt x="2095801" y="2801088"/>
                  <a:pt x="2046326" y="2798793"/>
                  <a:pt x="2000250" y="2783434"/>
                </a:cubicBezTo>
                <a:cubicBezTo>
                  <a:pt x="1938760" y="2762936"/>
                  <a:pt x="1971999" y="2772799"/>
                  <a:pt x="1900238" y="2754859"/>
                </a:cubicBezTo>
                <a:lnTo>
                  <a:pt x="1771650" y="2669134"/>
                </a:lnTo>
                <a:cubicBezTo>
                  <a:pt x="1743075" y="2650084"/>
                  <a:pt x="1710209" y="2636268"/>
                  <a:pt x="1685925" y="2611984"/>
                </a:cubicBezTo>
                <a:lnTo>
                  <a:pt x="1600200" y="2526259"/>
                </a:lnTo>
                <a:cubicBezTo>
                  <a:pt x="1581150" y="2507209"/>
                  <a:pt x="1557994" y="2491525"/>
                  <a:pt x="1543050" y="2469109"/>
                </a:cubicBezTo>
                <a:lnTo>
                  <a:pt x="1457325" y="2340521"/>
                </a:lnTo>
                <a:cubicBezTo>
                  <a:pt x="1428627" y="2297474"/>
                  <a:pt x="1421928" y="2291266"/>
                  <a:pt x="1400175" y="2240509"/>
                </a:cubicBezTo>
                <a:cubicBezTo>
                  <a:pt x="1380992" y="2195747"/>
                  <a:pt x="1380162" y="2163290"/>
                  <a:pt x="1371600" y="2111921"/>
                </a:cubicBezTo>
                <a:cubicBezTo>
                  <a:pt x="1383081" y="2008593"/>
                  <a:pt x="1381934" y="1966626"/>
                  <a:pt x="1414463" y="1869034"/>
                </a:cubicBezTo>
                <a:cubicBezTo>
                  <a:pt x="1419225" y="1854746"/>
                  <a:pt x="1421278" y="1839247"/>
                  <a:pt x="1428750" y="1826171"/>
                </a:cubicBezTo>
                <a:cubicBezTo>
                  <a:pt x="1440564" y="1805496"/>
                  <a:pt x="1457772" y="1788398"/>
                  <a:pt x="1471613" y="1769021"/>
                </a:cubicBezTo>
                <a:cubicBezTo>
                  <a:pt x="1481594" y="1755048"/>
                  <a:pt x="1488046" y="1738301"/>
                  <a:pt x="1500188" y="1726159"/>
                </a:cubicBezTo>
                <a:cubicBezTo>
                  <a:pt x="1512330" y="1714017"/>
                  <a:pt x="1528763" y="1707109"/>
                  <a:pt x="1543050" y="1697584"/>
                </a:cubicBezTo>
                <a:cubicBezTo>
                  <a:pt x="1570953" y="1641777"/>
                  <a:pt x="1566544" y="1644690"/>
                  <a:pt x="1600200" y="1597571"/>
                </a:cubicBezTo>
                <a:cubicBezTo>
                  <a:pt x="1614041" y="1578194"/>
                  <a:pt x="1626225" y="1557259"/>
                  <a:pt x="1643063" y="1540421"/>
                </a:cubicBezTo>
                <a:cubicBezTo>
                  <a:pt x="1659901" y="1523583"/>
                  <a:pt x="1683375" y="1514397"/>
                  <a:pt x="1700213" y="1497559"/>
                </a:cubicBezTo>
                <a:cubicBezTo>
                  <a:pt x="1726515" y="1471257"/>
                  <a:pt x="1745783" y="1438563"/>
                  <a:pt x="1771650" y="1411834"/>
                </a:cubicBezTo>
                <a:cubicBezTo>
                  <a:pt x="1888745" y="1290836"/>
                  <a:pt x="2016198" y="1179802"/>
                  <a:pt x="2128838" y="1054646"/>
                </a:cubicBezTo>
                <a:cubicBezTo>
                  <a:pt x="2288982" y="876708"/>
                  <a:pt x="2212105" y="957092"/>
                  <a:pt x="2357438" y="811759"/>
                </a:cubicBezTo>
                <a:lnTo>
                  <a:pt x="2400300" y="768896"/>
                </a:lnTo>
                <a:lnTo>
                  <a:pt x="2443163" y="726034"/>
                </a:lnTo>
                <a:lnTo>
                  <a:pt x="2471738" y="640309"/>
                </a:lnTo>
                <a:lnTo>
                  <a:pt x="2486025" y="597446"/>
                </a:lnTo>
                <a:cubicBezTo>
                  <a:pt x="2500133" y="484584"/>
                  <a:pt x="2511758" y="460358"/>
                  <a:pt x="2486025" y="340271"/>
                </a:cubicBezTo>
                <a:cubicBezTo>
                  <a:pt x="2472919" y="279111"/>
                  <a:pt x="2449263" y="284841"/>
                  <a:pt x="2414588" y="240259"/>
                </a:cubicBezTo>
                <a:cubicBezTo>
                  <a:pt x="2393504" y="213150"/>
                  <a:pt x="2381722" y="178818"/>
                  <a:pt x="2357438" y="154534"/>
                </a:cubicBezTo>
                <a:cubicBezTo>
                  <a:pt x="2320455" y="117551"/>
                  <a:pt x="2280118" y="71610"/>
                  <a:pt x="2228850" y="54521"/>
                </a:cubicBezTo>
                <a:lnTo>
                  <a:pt x="2185988" y="40234"/>
                </a:lnTo>
                <a:cubicBezTo>
                  <a:pt x="2096967" y="-19112"/>
                  <a:pt x="2140325" y="-2938"/>
                  <a:pt x="1957388" y="25946"/>
                </a:cubicBezTo>
                <a:cubicBezTo>
                  <a:pt x="1927636" y="30644"/>
                  <a:pt x="1900884" y="47215"/>
                  <a:pt x="1871663" y="54521"/>
                </a:cubicBezTo>
                <a:cubicBezTo>
                  <a:pt x="1852613" y="59284"/>
                  <a:pt x="1833833" y="65296"/>
                  <a:pt x="1814513" y="68809"/>
                </a:cubicBezTo>
                <a:cubicBezTo>
                  <a:pt x="1727617" y="84608"/>
                  <a:pt x="1646205" y="89305"/>
                  <a:pt x="1557338" y="97384"/>
                </a:cubicBezTo>
                <a:cubicBezTo>
                  <a:pt x="1539023" y="101963"/>
                  <a:pt x="1477825" y="115709"/>
                  <a:pt x="1457325" y="125959"/>
                </a:cubicBezTo>
                <a:cubicBezTo>
                  <a:pt x="1441967" y="133638"/>
                  <a:pt x="1409700" y="161677"/>
                  <a:pt x="1400175" y="168821"/>
                </a:cubicBezTo>
                <a:close/>
              </a:path>
            </a:pathLst>
          </a:cu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E1B94C-9FF8-62D6-3344-3CFB04ED081A}"/>
              </a:ext>
            </a:extLst>
          </p:cNvPr>
          <p:cNvSpPr txBox="1"/>
          <p:nvPr/>
        </p:nvSpPr>
        <p:spPr>
          <a:xfrm>
            <a:off x="9769981" y="2754444"/>
            <a:ext cx="208864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Maximum money supply created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1F76E2-BAC5-27B8-7B87-0FBEC170648C}"/>
              </a:ext>
            </a:extLst>
          </p:cNvPr>
          <p:cNvSpPr txBox="1"/>
          <p:nvPr/>
        </p:nvSpPr>
        <p:spPr>
          <a:xfrm>
            <a:off x="9424711" y="5695439"/>
            <a:ext cx="2088644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Less than maximum money supply created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B6BA06-2C7C-BEF4-EB3C-F361E31CF5B1}"/>
              </a:ext>
            </a:extLst>
          </p:cNvPr>
          <p:cNvSpPr txBox="1"/>
          <p:nvPr/>
        </p:nvSpPr>
        <p:spPr>
          <a:xfrm>
            <a:off x="915931" y="4363648"/>
            <a:ext cx="208864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Eg.</a:t>
            </a:r>
            <a:r>
              <a:rPr lang="en-US" sz="1400" dirty="0"/>
              <a:t> Bank doesn’t lend out all its money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59A424-07C6-D3BC-CEE2-F868CE0365AE}"/>
              </a:ext>
            </a:extLst>
          </p:cNvPr>
          <p:cNvSpPr txBox="1"/>
          <p:nvPr/>
        </p:nvSpPr>
        <p:spPr>
          <a:xfrm>
            <a:off x="3306264" y="5387003"/>
            <a:ext cx="131713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Eg.</a:t>
            </a:r>
            <a:r>
              <a:rPr lang="en-US" sz="1400" dirty="0"/>
              <a:t> Customers hold extra money instead of in bank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5FAA60-6689-659B-2D72-16E88373FC24}"/>
              </a:ext>
            </a:extLst>
          </p:cNvPr>
          <p:cNvSpPr txBox="1"/>
          <p:nvPr/>
        </p:nvSpPr>
        <p:spPr>
          <a:xfrm>
            <a:off x="6427711" y="5668709"/>
            <a:ext cx="1619303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Eg.</a:t>
            </a:r>
            <a:r>
              <a:rPr lang="en-US" sz="1400" dirty="0"/>
              <a:t> Fewer people want to take on loans</a:t>
            </a:r>
          </a:p>
        </p:txBody>
      </p:sp>
    </p:spTree>
    <p:extLst>
      <p:ext uri="{BB962C8B-B14F-4D97-AF65-F5344CB8AC3E}">
        <p14:creationId xmlns:p14="http://schemas.microsoft.com/office/powerpoint/2010/main" val="5382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is one reason why the actual increase in money supply from the banking system is smaller than the maximum increase in money supply?</a:t>
            </a:r>
          </a:p>
          <a:p>
            <a:r>
              <a:rPr lang="en-AU" dirty="0">
                <a:solidFill>
                  <a:srgbClr val="FF0000"/>
                </a:solidFill>
              </a:rPr>
              <a:t>Banks keep excess reserves</a:t>
            </a:r>
          </a:p>
          <a:p>
            <a:r>
              <a:rPr lang="en-AU" dirty="0">
                <a:solidFill>
                  <a:srgbClr val="FF0000"/>
                </a:solidFill>
              </a:rPr>
              <a:t>Customers hold cash and don’t deposit in banks</a:t>
            </a:r>
          </a:p>
          <a:p>
            <a:r>
              <a:rPr lang="en-AU" dirty="0">
                <a:solidFill>
                  <a:srgbClr val="FF0000"/>
                </a:solidFill>
              </a:rPr>
              <a:t>Banks may want to lend out money but there is no demand from borrowers</a:t>
            </a:r>
          </a:p>
        </p:txBody>
      </p:sp>
    </p:spTree>
    <p:extLst>
      <p:ext uri="{BB962C8B-B14F-4D97-AF65-F5344CB8AC3E}">
        <p14:creationId xmlns:p14="http://schemas.microsoft.com/office/powerpoint/2010/main" val="37813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314" y="365125"/>
            <a:ext cx="4430486" cy="1325563"/>
          </a:xfrm>
        </p:spPr>
        <p:txBody>
          <a:bodyPr/>
          <a:lstStyle/>
          <a:p>
            <a:r>
              <a:rPr lang="en-AU" dirty="0"/>
              <a:t>AP </a:t>
            </a:r>
            <a:r>
              <a:rPr lang="en-AU" dirty="0" err="1"/>
              <a:t>Prog</a:t>
            </a:r>
            <a:r>
              <a:rPr lang="en-AU" dirty="0"/>
              <a:t>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7128" y="1825625"/>
            <a:ext cx="4936671" cy="435133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Answer: C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When the bank holds excess reserves, the maximum amount of money is not being lent out.</a:t>
            </a:r>
          </a:p>
          <a:p>
            <a:r>
              <a:rPr lang="en-AU" dirty="0">
                <a:solidFill>
                  <a:srgbClr val="FF0000"/>
                </a:solidFill>
              </a:rPr>
              <a:t>Therefore the multiplier will be smaller.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4353" y="481692"/>
            <a:ext cx="6330361" cy="47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86057" cy="1239231"/>
          </a:xfrm>
        </p:spPr>
        <p:txBody>
          <a:bodyPr>
            <a:normAutofit fontScale="90000"/>
          </a:bodyPr>
          <a:lstStyle/>
          <a:p>
            <a:r>
              <a:rPr lang="en-US" dirty="0"/>
              <a:t>One Bank vs Banking System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23600" cy="2534708"/>
          </a:xfrm>
        </p:spPr>
        <p:txBody>
          <a:bodyPr/>
          <a:lstStyle/>
          <a:p>
            <a:r>
              <a:rPr lang="en-US" dirty="0"/>
              <a:t>Sometimes the question will simply be referring to one bank only.</a:t>
            </a:r>
          </a:p>
          <a:p>
            <a:r>
              <a:rPr lang="en-US" dirty="0"/>
              <a:t>In this case we don’t need to use the money multiplier.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91" y="3632131"/>
            <a:ext cx="2158121" cy="2142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257" y="3293904"/>
            <a:ext cx="1074387" cy="1066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190" y="4846850"/>
            <a:ext cx="1074387" cy="106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337" y="4152954"/>
            <a:ext cx="1074387" cy="1066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724" y="3378571"/>
            <a:ext cx="1074387" cy="1066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256" y="4913015"/>
            <a:ext cx="1074387" cy="1066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0448" y="3911785"/>
            <a:ext cx="196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Vs.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230188"/>
            <a:ext cx="334345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>
                <a:solidFill>
                  <a:srgbClr val="FF0000"/>
                </a:solidFill>
              </a:rPr>
              <a:t>Take note if the question is about one bank or about the whole banking system. </a:t>
            </a:r>
          </a:p>
        </p:txBody>
      </p:sp>
    </p:spTree>
    <p:extLst>
      <p:ext uri="{BB962C8B-B14F-4D97-AF65-F5344CB8AC3E}">
        <p14:creationId xmlns:p14="http://schemas.microsoft.com/office/powerpoint/2010/main" val="3705966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deposit $100 in a bank. What is the maximum amount that </a:t>
            </a:r>
            <a:r>
              <a:rPr lang="en-US" b="1" u="sng" dirty="0"/>
              <a:t>the bank</a:t>
            </a:r>
            <a:r>
              <a:rPr lang="en-US" dirty="0"/>
              <a:t> can increase its loans? Assume a RRR of 0.10</a:t>
            </a:r>
          </a:p>
          <a:p>
            <a:r>
              <a:rPr lang="en-US" dirty="0">
                <a:solidFill>
                  <a:srgbClr val="FF0000"/>
                </a:solidFill>
              </a:rPr>
              <a:t>ER = $90, therefore loans = $90</a:t>
            </a:r>
          </a:p>
          <a:p>
            <a:r>
              <a:rPr lang="en-US" dirty="0"/>
              <a:t>You deposit $100 in a bank. What is the maximum amount that the </a:t>
            </a:r>
            <a:r>
              <a:rPr lang="en-US" b="1" u="sng" dirty="0"/>
              <a:t>banking system </a:t>
            </a:r>
            <a:r>
              <a:rPr lang="en-US" dirty="0"/>
              <a:t>can increase its loans? Assume a RRR of 0.10</a:t>
            </a:r>
          </a:p>
          <a:p>
            <a:r>
              <a:rPr lang="en-US" dirty="0">
                <a:solidFill>
                  <a:srgbClr val="FF0000"/>
                </a:solidFill>
              </a:rPr>
              <a:t>Total loans =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loan x MM = 90 x 1/0.1 = 900</a:t>
            </a:r>
          </a:p>
          <a:p>
            <a:r>
              <a:rPr lang="en-US" dirty="0"/>
              <a:t>If a bank decides to increase its loans by $50 what is the immediate effect on the money supply?</a:t>
            </a:r>
          </a:p>
          <a:p>
            <a:r>
              <a:rPr lang="en-US" dirty="0">
                <a:solidFill>
                  <a:srgbClr val="FF0000"/>
                </a:solidFill>
              </a:rPr>
              <a:t>$50</a:t>
            </a:r>
          </a:p>
          <a:p>
            <a:r>
              <a:rPr lang="en-US" dirty="0"/>
              <a:t>If a bank decides to increase its loans by $50, what is the total effect on the money supply?</a:t>
            </a:r>
          </a:p>
          <a:p>
            <a:r>
              <a:rPr lang="en-US" dirty="0">
                <a:solidFill>
                  <a:srgbClr val="FF0000"/>
                </a:solidFill>
              </a:rPr>
              <a:t>$50 x 1/0.1 = $500</a:t>
            </a:r>
          </a:p>
        </p:txBody>
      </p:sp>
    </p:spTree>
    <p:extLst>
      <p:ext uri="{BB962C8B-B14F-4D97-AF65-F5344CB8AC3E}">
        <p14:creationId xmlns:p14="http://schemas.microsoft.com/office/powerpoint/2010/main" val="19399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434"/>
            <a:ext cx="10515600" cy="68741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Types of Money Multiplier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3059" y="1239736"/>
            <a:ext cx="2884516" cy="326258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u="sng" dirty="0"/>
              <a:t>Normal Money Supply Questions</a:t>
            </a:r>
          </a:p>
          <a:p>
            <a:r>
              <a:rPr lang="en-US" dirty="0"/>
              <a:t>Usually when customer deposits money in bank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64775" y="1235863"/>
            <a:ext cx="3013363" cy="32664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Buying/Selling Bond questions</a:t>
            </a:r>
          </a:p>
          <a:p>
            <a:r>
              <a:rPr lang="en-US" dirty="0"/>
              <a:t>Happens when the government buys/sells bonds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746126" y="1221193"/>
            <a:ext cx="2393372" cy="32664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Deposit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deposits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273637" y="729938"/>
            <a:ext cx="1138843" cy="5900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4225637" y="729939"/>
            <a:ext cx="1138843" cy="5900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4" action="ppaction://hlinksldjump"/>
          </p:cNvPr>
          <p:cNvSpPr/>
          <p:nvPr/>
        </p:nvSpPr>
        <p:spPr>
          <a:xfrm>
            <a:off x="720437" y="810499"/>
            <a:ext cx="1138843" cy="5900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9351819" y="1235862"/>
            <a:ext cx="2684318" cy="32664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Reserves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reserves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14" name="Oval 13">
            <a:hlinkClick r:id="rId5" action="ppaction://hlinksldjump"/>
          </p:cNvPr>
          <p:cNvSpPr/>
          <p:nvPr/>
        </p:nvSpPr>
        <p:spPr>
          <a:xfrm>
            <a:off x="10214957" y="729938"/>
            <a:ext cx="1138843" cy="5900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1AB8B-F129-47FE-CBDE-C882A6C80194}"/>
              </a:ext>
            </a:extLst>
          </p:cNvPr>
          <p:cNvSpPr txBox="1"/>
          <p:nvPr/>
        </p:nvSpPr>
        <p:spPr>
          <a:xfrm>
            <a:off x="2235896" y="4703523"/>
            <a:ext cx="7922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common thing about all of these is that they are </a:t>
            </a:r>
            <a:r>
              <a:rPr lang="en-US" u="sng" dirty="0"/>
              <a:t>geometric series</a:t>
            </a:r>
            <a:r>
              <a:rPr lang="en-US" dirty="0"/>
              <a:t>! </a:t>
            </a:r>
          </a:p>
          <a:p>
            <a:r>
              <a:rPr lang="en-US" dirty="0"/>
              <a:t>	a + ax + ax^2 + ax^3 + ax^4 + … + </a:t>
            </a:r>
            <a:r>
              <a:rPr lang="en-US" dirty="0" err="1"/>
              <a:t>ax^n</a:t>
            </a:r>
            <a:endParaRPr lang="en-US" dirty="0"/>
          </a:p>
          <a:p>
            <a:r>
              <a:rPr lang="en-US" dirty="0"/>
              <a:t>Therefore, we can find the total sum by finding the first term and the multiplier</a:t>
            </a:r>
          </a:p>
          <a:p>
            <a:r>
              <a:rPr lang="en-US" dirty="0"/>
              <a:t>	= a.1/(1-x), which in this case = a. 1/</a:t>
            </a:r>
            <a:r>
              <a:rPr lang="en-US" dirty="0" err="1"/>
              <a:t>rr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B0F0"/>
                </a:solidFill>
              </a:rPr>
              <a:t>hardest part </a:t>
            </a:r>
            <a:r>
              <a:rPr lang="en-US" dirty="0"/>
              <a:t>is working out </a:t>
            </a:r>
            <a:r>
              <a:rPr lang="en-US" dirty="0">
                <a:solidFill>
                  <a:srgbClr val="00B0F0"/>
                </a:solidFill>
              </a:rPr>
              <a:t>what the first term should be</a:t>
            </a:r>
            <a:r>
              <a:rPr lang="en-US" dirty="0"/>
              <a:t>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9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434"/>
            <a:ext cx="10515600" cy="68741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Types of Money Multiplier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3059" y="1825625"/>
            <a:ext cx="2884516" cy="26766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u="sng" dirty="0"/>
              <a:t>Normal Money Supply Questions</a:t>
            </a:r>
          </a:p>
          <a:p>
            <a:r>
              <a:rPr lang="en-US" dirty="0"/>
              <a:t>Usually when customer deposits money in bank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64775" y="1822447"/>
            <a:ext cx="3013363" cy="2679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Buying/Selling Bond questions</a:t>
            </a:r>
          </a:p>
          <a:p>
            <a:r>
              <a:rPr lang="en-US" dirty="0"/>
              <a:t>Happens when the government buys/sells bonds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746126" y="1807777"/>
            <a:ext cx="2393372" cy="2679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Deposit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deposits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273637" y="1133096"/>
            <a:ext cx="1138843" cy="484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4225637" y="1133097"/>
            <a:ext cx="1138843" cy="4840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4" action="ppaction://hlinksldjump"/>
          </p:cNvPr>
          <p:cNvSpPr/>
          <p:nvPr/>
        </p:nvSpPr>
        <p:spPr>
          <a:xfrm>
            <a:off x="720437" y="1213657"/>
            <a:ext cx="1138843" cy="484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954" y="4788131"/>
            <a:ext cx="26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You have $100 in cash (M1) and then your deposit it in the bank in a checking account (M1).</a:t>
            </a:r>
          </a:p>
          <a:p>
            <a:r>
              <a:rPr lang="en-US" dirty="0"/>
              <a:t>Then the banks start lending.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9301" y="4760703"/>
            <a:ext cx="3158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The central bank buys $1000 of bonds from a commercial bank. The money for the bonds enters the money supply and it wasn’t there before. </a:t>
            </a:r>
          </a:p>
          <a:p>
            <a:r>
              <a:rPr lang="en-US" dirty="0"/>
              <a:t>Then the banks start lending.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5216" y="4549676"/>
            <a:ext cx="2341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. You have $100 in cash and then your deposit it in the bank in a checking account which increases the deposits of the bank. </a:t>
            </a:r>
          </a:p>
          <a:p>
            <a:r>
              <a:rPr lang="en-US" dirty="0"/>
              <a:t>Then the banks start lending. 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9351819" y="1822446"/>
            <a:ext cx="2684318" cy="2679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Reserves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reserves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14" name="Oval 13">
            <a:hlinkClick r:id="rId5" action="ppaction://hlinksldjump"/>
          </p:cNvPr>
          <p:cNvSpPr/>
          <p:nvPr/>
        </p:nvSpPr>
        <p:spPr>
          <a:xfrm>
            <a:off x="10214957" y="1133096"/>
            <a:ext cx="1138843" cy="484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60676" y="4552242"/>
            <a:ext cx="2341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Eg</a:t>
            </a:r>
            <a:r>
              <a:rPr lang="en-US" sz="1600" dirty="0"/>
              <a:t>. You have $100 in cash and then your deposit it in the bank in a checking account which increases the reserves of the bank. </a:t>
            </a:r>
          </a:p>
          <a:p>
            <a:r>
              <a:rPr lang="en-US" sz="1600" dirty="0"/>
              <a:t>Then the banks start lending which increases reserves in that bank as well.</a:t>
            </a:r>
          </a:p>
        </p:txBody>
      </p:sp>
    </p:spTree>
    <p:extLst>
      <p:ext uri="{BB962C8B-B14F-4D97-AF65-F5344CB8AC3E}">
        <p14:creationId xmlns:p14="http://schemas.microsoft.com/office/powerpoint/2010/main" val="26890665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Normal Supply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920" y="1019610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2319" y="188009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6658" y="3058837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$12.5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5088" y="4275486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$6.25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956" y="1574423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$50</a:t>
            </a:r>
          </a:p>
          <a:p>
            <a:r>
              <a:rPr lang="en-US" dirty="0"/>
              <a:t>ER = $50</a:t>
            </a:r>
          </a:p>
          <a:p>
            <a:r>
              <a:rPr lang="en-US" dirty="0"/>
              <a:t>∆MS = 50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$25</a:t>
            </a:r>
          </a:p>
          <a:p>
            <a:r>
              <a:rPr lang="en-US" dirty="0"/>
              <a:t>RR = $12.5</a:t>
            </a:r>
          </a:p>
          <a:p>
            <a:r>
              <a:rPr lang="en-US" dirty="0"/>
              <a:t>ER = $12.5</a:t>
            </a:r>
          </a:p>
          <a:p>
            <a:r>
              <a:rPr lang="en-US" dirty="0"/>
              <a:t>∆MS = 12.5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$12.5</a:t>
            </a:r>
          </a:p>
          <a:p>
            <a:r>
              <a:rPr lang="en-US" sz="1600" dirty="0"/>
              <a:t>RR = $6.75</a:t>
            </a:r>
          </a:p>
          <a:p>
            <a:r>
              <a:rPr lang="en-US" sz="1600" dirty="0"/>
              <a:t>ER = $6.75</a:t>
            </a:r>
          </a:p>
          <a:p>
            <a:r>
              <a:rPr lang="en-US" sz="1600" dirty="0"/>
              <a:t>∆MS = 6.75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$6.25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original loan to work out the total change to money supply.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83407" y="1826127"/>
            <a:ext cx="4695480" cy="707886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2000" b="1" dirty="0"/>
              <a:t>∆Money Supply = Initial Change x 1/RRR</a:t>
            </a:r>
          </a:p>
          <a:p>
            <a:r>
              <a:rPr lang="en-AU" sz="2000" b="1" dirty="0"/>
              <a:t>=50 x 1/0.5 = 100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3124" y="171877"/>
            <a:ext cx="166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$50</a:t>
            </a:r>
          </a:p>
          <a:p>
            <a:r>
              <a:rPr lang="en-US" dirty="0"/>
              <a:t>RR = $25</a:t>
            </a:r>
          </a:p>
          <a:p>
            <a:r>
              <a:rPr lang="en-US" dirty="0"/>
              <a:t>ER = $25</a:t>
            </a:r>
          </a:p>
          <a:p>
            <a:r>
              <a:rPr lang="en-US" dirty="0"/>
              <a:t>∆MS = 25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00792" y="194920"/>
            <a:ext cx="767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When a customer deposits money in a bank.</a:t>
            </a:r>
          </a:p>
        </p:txBody>
      </p:sp>
      <p:sp>
        <p:nvSpPr>
          <p:cNvPr id="33" name="Oval 32">
            <a:hlinkClick r:id="rId3" action="ppaction://hlinksldjump"/>
          </p:cNvPr>
          <p:cNvSpPr/>
          <p:nvPr/>
        </p:nvSpPr>
        <p:spPr>
          <a:xfrm>
            <a:off x="3018979" y="236361"/>
            <a:ext cx="1138843" cy="484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497414" y="807428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21993" y="985301"/>
            <a:ext cx="3273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Initial Change to MS</a:t>
            </a:r>
          </a:p>
        </p:txBody>
      </p:sp>
      <p:sp>
        <p:nvSpPr>
          <p:cNvPr id="30" name="Oval 29"/>
          <p:cNvSpPr/>
          <p:nvPr/>
        </p:nvSpPr>
        <p:spPr>
          <a:xfrm>
            <a:off x="4458847" y="1695730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64646" y="2919394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77928" y="4009555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B286F4-6026-3120-5841-84EE6CD62FDF}"/>
              </a:ext>
            </a:extLst>
          </p:cNvPr>
          <p:cNvSpPr/>
          <p:nvPr/>
        </p:nvSpPr>
        <p:spPr>
          <a:xfrm>
            <a:off x="6940825" y="1999905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41" grpId="0" animBg="1"/>
      <p:bldP spid="42" grpId="0"/>
      <p:bldP spid="2" grpId="0" animBg="1"/>
      <p:bldP spid="30" grpId="0" animBg="1"/>
      <p:bldP spid="32" grpId="0" animBg="1"/>
      <p:bldP spid="34" grpId="0" animBg="1"/>
      <p:bldP spid="2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customer deposits $500 in a bank which has a reserve requirement of 0.25, what is the total maximum change of money supply?</a:t>
            </a:r>
          </a:p>
          <a:p>
            <a:r>
              <a:rPr lang="en-US" dirty="0">
                <a:solidFill>
                  <a:srgbClr val="FF0000"/>
                </a:solidFill>
              </a:rPr>
              <a:t>The first loan = 500 x 1-0.25 = 375</a:t>
            </a:r>
          </a:p>
          <a:p>
            <a:r>
              <a:rPr lang="en-US" dirty="0">
                <a:solidFill>
                  <a:srgbClr val="FF0000"/>
                </a:solidFill>
              </a:rPr>
              <a:t>∆MS = first loan x 1/</a:t>
            </a:r>
            <a:r>
              <a:rPr lang="en-US" dirty="0" err="1">
                <a:solidFill>
                  <a:srgbClr val="FF0000"/>
                </a:solidFill>
              </a:rPr>
              <a:t>rr</a:t>
            </a:r>
            <a:r>
              <a:rPr lang="en-US" dirty="0">
                <a:solidFill>
                  <a:srgbClr val="FF0000"/>
                </a:solidFill>
              </a:rPr>
              <a:t> = 375 x 1/0.25 = 1500</a:t>
            </a: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3018979" y="236361"/>
            <a:ext cx="1138843" cy="484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Buying/Selling Bond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920" y="1019610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2319" y="188009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5818" y="3058837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$12.5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5088" y="4275486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$6.25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956" y="1574423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$50</a:t>
            </a:r>
          </a:p>
          <a:p>
            <a:r>
              <a:rPr lang="en-US" dirty="0"/>
              <a:t>ER = $50</a:t>
            </a:r>
          </a:p>
          <a:p>
            <a:r>
              <a:rPr lang="en-US" dirty="0"/>
              <a:t>∆MS = $100 + 50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$25</a:t>
            </a:r>
          </a:p>
          <a:p>
            <a:r>
              <a:rPr lang="en-US" dirty="0"/>
              <a:t>RR = $12.5</a:t>
            </a:r>
          </a:p>
          <a:p>
            <a:r>
              <a:rPr lang="en-US" dirty="0"/>
              <a:t>ER = $12.5</a:t>
            </a:r>
          </a:p>
          <a:p>
            <a:r>
              <a:rPr lang="en-US" dirty="0"/>
              <a:t>∆MS = $12.5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$12.5</a:t>
            </a:r>
          </a:p>
          <a:p>
            <a:r>
              <a:rPr lang="en-US" sz="1600" dirty="0"/>
              <a:t>RR = $6.25</a:t>
            </a:r>
          </a:p>
          <a:p>
            <a:r>
              <a:rPr lang="en-US" sz="1600" dirty="0"/>
              <a:t>ER = $6.25</a:t>
            </a:r>
          </a:p>
          <a:p>
            <a:r>
              <a:rPr lang="en-US" sz="1600" dirty="0"/>
              <a:t>∆MS = $6.25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$6.25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original loan to work out the total change to money supply.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09954" y="1352134"/>
            <a:ext cx="4170393" cy="584775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∆Money Supply = Money for bond x 1/RRR</a:t>
            </a:r>
          </a:p>
          <a:p>
            <a:r>
              <a:rPr lang="en-AU" sz="1600" b="1" dirty="0"/>
              <a:t>= 100 x 1/0.5 = 200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3123" y="171877"/>
            <a:ext cx="433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$100 directly into Money Supply therefore, Initial change = 100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$50</a:t>
            </a:r>
          </a:p>
          <a:p>
            <a:r>
              <a:rPr lang="en-US" dirty="0"/>
              <a:t>RR = $25</a:t>
            </a:r>
          </a:p>
          <a:p>
            <a:r>
              <a:rPr lang="en-US" dirty="0"/>
              <a:t>ER = $25</a:t>
            </a:r>
          </a:p>
          <a:p>
            <a:r>
              <a:rPr lang="en-US" dirty="0"/>
              <a:t>∆MS = 25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55035" y="481932"/>
            <a:ext cx="696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When government buys bonds.</a:t>
            </a:r>
          </a:p>
        </p:txBody>
      </p:sp>
      <p:sp>
        <p:nvSpPr>
          <p:cNvPr id="33" name="Oval 32">
            <a:hlinkClick r:id="rId3" action="ppaction://hlinksldjump"/>
          </p:cNvPr>
          <p:cNvSpPr/>
          <p:nvPr/>
        </p:nvSpPr>
        <p:spPr>
          <a:xfrm>
            <a:off x="5905737" y="30995"/>
            <a:ext cx="1138843" cy="4840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68759" y="10291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21956" y="802573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67370" y="1697949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97479" y="2849590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17594" y="4169323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64D643-8203-65CB-7384-7103FE906B53}"/>
              </a:ext>
            </a:extLst>
          </p:cNvPr>
          <p:cNvSpPr/>
          <p:nvPr/>
        </p:nvSpPr>
        <p:spPr>
          <a:xfrm>
            <a:off x="6483275" y="1385374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defines the fractional reserve banking system?</a:t>
            </a:r>
          </a:p>
          <a:p>
            <a:r>
              <a:rPr lang="en-AU" dirty="0">
                <a:solidFill>
                  <a:srgbClr val="FF0000"/>
                </a:solidFill>
              </a:rPr>
              <a:t>The fact that banks must keep a certain percentage of deposits as reserves and then can lend the rest out. </a:t>
            </a:r>
          </a:p>
        </p:txBody>
      </p:sp>
    </p:spTree>
    <p:extLst>
      <p:ext uri="{BB962C8B-B14F-4D97-AF65-F5344CB8AC3E}">
        <p14:creationId xmlns:p14="http://schemas.microsoft.com/office/powerpoint/2010/main" val="22380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43" y="2113625"/>
            <a:ext cx="1984018" cy="119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6" y="-36179"/>
            <a:ext cx="10515600" cy="815914"/>
          </a:xfrm>
        </p:spPr>
        <p:txBody>
          <a:bodyPr/>
          <a:lstStyle/>
          <a:p>
            <a:r>
              <a:rPr lang="en-AU" dirty="0"/>
              <a:t>Buying Bonds vs Selling Bonds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220" y="788788"/>
            <a:ext cx="10433539" cy="111753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Money that the Fed holds is not a part of the money supply.</a:t>
            </a:r>
          </a:p>
          <a:p>
            <a:r>
              <a:rPr lang="en-AU" dirty="0"/>
              <a:t>So when the </a:t>
            </a:r>
            <a:r>
              <a:rPr lang="en-AU" dirty="0">
                <a:solidFill>
                  <a:srgbClr val="00B050"/>
                </a:solidFill>
              </a:rPr>
              <a:t>Fed buys they put new money in the money supply </a:t>
            </a:r>
            <a:r>
              <a:rPr lang="en-AU" dirty="0"/>
              <a:t>and when they </a:t>
            </a:r>
            <a:r>
              <a:rPr lang="en-AU" dirty="0">
                <a:solidFill>
                  <a:srgbClr val="FF0000"/>
                </a:solidFill>
              </a:rPr>
              <a:t>sell they take money out of the money supply</a:t>
            </a:r>
            <a:r>
              <a:rPr lang="en-AU" dirty="0"/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9254086" y="2940044"/>
            <a:ext cx="2800168" cy="2911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ight Arrow 6"/>
          <p:cNvSpPr/>
          <p:nvPr/>
        </p:nvSpPr>
        <p:spPr>
          <a:xfrm rot="3260380">
            <a:off x="9094528" y="3832989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217" y="4694693"/>
            <a:ext cx="917704" cy="85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0197" y="3847792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33" y="3361008"/>
            <a:ext cx="940453" cy="58122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3841103">
            <a:off x="9636954" y="3486143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07" y="2156462"/>
            <a:ext cx="1984018" cy="119252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803872" y="3014594"/>
            <a:ext cx="2800168" cy="2911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833" y="3306696"/>
            <a:ext cx="1039068" cy="477082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3260380">
            <a:off x="2644314" y="3907539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03" y="4769243"/>
            <a:ext cx="917704" cy="853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326" y="4282806"/>
            <a:ext cx="940453" cy="581224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841103">
            <a:off x="2696330" y="3356303"/>
            <a:ext cx="1858404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935" y="4056952"/>
            <a:ext cx="1039068" cy="477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8938" y="4167068"/>
            <a:ext cx="2402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 leave the system and </a:t>
            </a:r>
            <a:r>
              <a:rPr lang="en-AU" dirty="0">
                <a:solidFill>
                  <a:srgbClr val="00B0F0"/>
                </a:solidFill>
              </a:rPr>
              <a:t>money enters the money supply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Therefore </a:t>
            </a:r>
            <a:r>
              <a:rPr lang="en-AU" b="1" dirty="0"/>
              <a:t>money supply increases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>
                <a:solidFill>
                  <a:srgbClr val="00B050"/>
                </a:solidFill>
              </a:rPr>
              <a:t>B</a:t>
            </a:r>
            <a:r>
              <a:rPr lang="en-AU" dirty="0"/>
              <a:t>uy = </a:t>
            </a:r>
            <a:r>
              <a:rPr lang="en-AU" dirty="0">
                <a:solidFill>
                  <a:srgbClr val="00B050"/>
                </a:solidFill>
              </a:rPr>
              <a:t>B</a:t>
            </a:r>
            <a:r>
              <a:rPr lang="en-AU" dirty="0"/>
              <a:t>ig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25319" y="4296776"/>
            <a:ext cx="238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 enter the system and </a:t>
            </a:r>
            <a:r>
              <a:rPr lang="en-AU" dirty="0">
                <a:solidFill>
                  <a:srgbClr val="00B0F0"/>
                </a:solidFill>
              </a:rPr>
              <a:t>money leaves the money supply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Therefore </a:t>
            </a:r>
            <a:r>
              <a:rPr lang="en-AU" b="1" dirty="0"/>
              <a:t>money supply decreases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>
                <a:solidFill>
                  <a:srgbClr val="FF0000"/>
                </a:solidFill>
              </a:rPr>
              <a:t>S</a:t>
            </a:r>
            <a:r>
              <a:rPr lang="en-AU" dirty="0"/>
              <a:t>ell = </a:t>
            </a:r>
            <a:r>
              <a:rPr lang="en-AU" dirty="0">
                <a:solidFill>
                  <a:srgbClr val="FF0000"/>
                </a:solidFill>
              </a:rPr>
              <a:t>S</a:t>
            </a:r>
            <a:r>
              <a:rPr lang="en-AU" dirty="0"/>
              <a:t>mall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5659" y="3014594"/>
            <a:ext cx="81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M1 &amp; M2 Money Supply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247" y="2964881"/>
            <a:ext cx="81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M1 &amp; M2 Money Supply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03872" y="1973115"/>
            <a:ext cx="227590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The Fed Buys Bonds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57115" y="1928959"/>
            <a:ext cx="227590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The Fed Sells Bonds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13782" y="3949951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</a:t>
            </a:r>
          </a:p>
        </p:txBody>
      </p:sp>
      <p:sp>
        <p:nvSpPr>
          <p:cNvPr id="32" name="Freeform 31"/>
          <p:cNvSpPr/>
          <p:nvPr/>
        </p:nvSpPr>
        <p:spPr>
          <a:xfrm>
            <a:off x="1743115" y="3125091"/>
            <a:ext cx="2082829" cy="1791086"/>
          </a:xfrm>
          <a:custGeom>
            <a:avLst/>
            <a:gdLst>
              <a:gd name="connsiteX0" fmla="*/ 1270000 w 2082829"/>
              <a:gd name="connsiteY0" fmla="*/ 132080 h 1791086"/>
              <a:gd name="connsiteX1" fmla="*/ 1219200 w 2082829"/>
              <a:gd name="connsiteY1" fmla="*/ 111760 h 1791086"/>
              <a:gd name="connsiteX2" fmla="*/ 1188720 w 2082829"/>
              <a:gd name="connsiteY2" fmla="*/ 91440 h 1791086"/>
              <a:gd name="connsiteX3" fmla="*/ 1127760 w 2082829"/>
              <a:gd name="connsiteY3" fmla="*/ 81280 h 1791086"/>
              <a:gd name="connsiteX4" fmla="*/ 1097280 w 2082829"/>
              <a:gd name="connsiteY4" fmla="*/ 60960 h 1791086"/>
              <a:gd name="connsiteX5" fmla="*/ 1056640 w 2082829"/>
              <a:gd name="connsiteY5" fmla="*/ 50800 h 1791086"/>
              <a:gd name="connsiteX6" fmla="*/ 955040 w 2082829"/>
              <a:gd name="connsiteY6" fmla="*/ 30480 h 1791086"/>
              <a:gd name="connsiteX7" fmla="*/ 873760 w 2082829"/>
              <a:gd name="connsiteY7" fmla="*/ 20320 h 1791086"/>
              <a:gd name="connsiteX8" fmla="*/ 782320 w 2082829"/>
              <a:gd name="connsiteY8" fmla="*/ 10160 h 1791086"/>
              <a:gd name="connsiteX9" fmla="*/ 721360 w 2082829"/>
              <a:gd name="connsiteY9" fmla="*/ 0 h 1791086"/>
              <a:gd name="connsiteX10" fmla="*/ 436880 w 2082829"/>
              <a:gd name="connsiteY10" fmla="*/ 10160 h 1791086"/>
              <a:gd name="connsiteX11" fmla="*/ 406400 w 2082829"/>
              <a:gd name="connsiteY11" fmla="*/ 40640 h 1791086"/>
              <a:gd name="connsiteX12" fmla="*/ 375920 w 2082829"/>
              <a:gd name="connsiteY12" fmla="*/ 50800 h 1791086"/>
              <a:gd name="connsiteX13" fmla="*/ 314960 w 2082829"/>
              <a:gd name="connsiteY13" fmla="*/ 91440 h 1791086"/>
              <a:gd name="connsiteX14" fmla="*/ 294640 w 2082829"/>
              <a:gd name="connsiteY14" fmla="*/ 121920 h 1791086"/>
              <a:gd name="connsiteX15" fmla="*/ 223520 w 2082829"/>
              <a:gd name="connsiteY15" fmla="*/ 142240 h 1791086"/>
              <a:gd name="connsiteX16" fmla="*/ 193040 w 2082829"/>
              <a:gd name="connsiteY16" fmla="*/ 172720 h 1791086"/>
              <a:gd name="connsiteX17" fmla="*/ 162560 w 2082829"/>
              <a:gd name="connsiteY17" fmla="*/ 182880 h 1791086"/>
              <a:gd name="connsiteX18" fmla="*/ 142240 w 2082829"/>
              <a:gd name="connsiteY18" fmla="*/ 213360 h 1791086"/>
              <a:gd name="connsiteX19" fmla="*/ 111760 w 2082829"/>
              <a:gd name="connsiteY19" fmla="*/ 243840 h 1791086"/>
              <a:gd name="connsiteX20" fmla="*/ 81280 w 2082829"/>
              <a:gd name="connsiteY20" fmla="*/ 284480 h 1791086"/>
              <a:gd name="connsiteX21" fmla="*/ 50800 w 2082829"/>
              <a:gd name="connsiteY21" fmla="*/ 314960 h 1791086"/>
              <a:gd name="connsiteX22" fmla="*/ 30480 w 2082829"/>
              <a:gd name="connsiteY22" fmla="*/ 355600 h 1791086"/>
              <a:gd name="connsiteX23" fmla="*/ 20320 w 2082829"/>
              <a:gd name="connsiteY23" fmla="*/ 406400 h 1791086"/>
              <a:gd name="connsiteX24" fmla="*/ 0 w 2082829"/>
              <a:gd name="connsiteY24" fmla="*/ 467360 h 1791086"/>
              <a:gd name="connsiteX25" fmla="*/ 30480 w 2082829"/>
              <a:gd name="connsiteY25" fmla="*/ 650240 h 1791086"/>
              <a:gd name="connsiteX26" fmla="*/ 60960 w 2082829"/>
              <a:gd name="connsiteY26" fmla="*/ 680720 h 1791086"/>
              <a:gd name="connsiteX27" fmla="*/ 132080 w 2082829"/>
              <a:gd name="connsiteY27" fmla="*/ 751840 h 1791086"/>
              <a:gd name="connsiteX28" fmla="*/ 182880 w 2082829"/>
              <a:gd name="connsiteY28" fmla="*/ 792480 h 1791086"/>
              <a:gd name="connsiteX29" fmla="*/ 243840 w 2082829"/>
              <a:gd name="connsiteY29" fmla="*/ 833120 h 1791086"/>
              <a:gd name="connsiteX30" fmla="*/ 284480 w 2082829"/>
              <a:gd name="connsiteY30" fmla="*/ 853440 h 1791086"/>
              <a:gd name="connsiteX31" fmla="*/ 345440 w 2082829"/>
              <a:gd name="connsiteY31" fmla="*/ 894080 h 1791086"/>
              <a:gd name="connsiteX32" fmla="*/ 396240 w 2082829"/>
              <a:gd name="connsiteY32" fmla="*/ 904240 h 1791086"/>
              <a:gd name="connsiteX33" fmla="*/ 457200 w 2082829"/>
              <a:gd name="connsiteY33" fmla="*/ 955040 h 1791086"/>
              <a:gd name="connsiteX34" fmla="*/ 508000 w 2082829"/>
              <a:gd name="connsiteY34" fmla="*/ 965200 h 1791086"/>
              <a:gd name="connsiteX35" fmla="*/ 568960 w 2082829"/>
              <a:gd name="connsiteY35" fmla="*/ 985520 h 1791086"/>
              <a:gd name="connsiteX36" fmla="*/ 599440 w 2082829"/>
              <a:gd name="connsiteY36" fmla="*/ 995680 h 1791086"/>
              <a:gd name="connsiteX37" fmla="*/ 629920 w 2082829"/>
              <a:gd name="connsiteY37" fmla="*/ 1016000 h 1791086"/>
              <a:gd name="connsiteX38" fmla="*/ 690880 w 2082829"/>
              <a:gd name="connsiteY38" fmla="*/ 1036320 h 1791086"/>
              <a:gd name="connsiteX39" fmla="*/ 721360 w 2082829"/>
              <a:gd name="connsiteY39" fmla="*/ 1046480 h 1791086"/>
              <a:gd name="connsiteX40" fmla="*/ 751840 w 2082829"/>
              <a:gd name="connsiteY40" fmla="*/ 1066800 h 1791086"/>
              <a:gd name="connsiteX41" fmla="*/ 782320 w 2082829"/>
              <a:gd name="connsiteY41" fmla="*/ 1097280 h 1791086"/>
              <a:gd name="connsiteX42" fmla="*/ 812800 w 2082829"/>
              <a:gd name="connsiteY42" fmla="*/ 1107440 h 1791086"/>
              <a:gd name="connsiteX43" fmla="*/ 873760 w 2082829"/>
              <a:gd name="connsiteY43" fmla="*/ 1148080 h 1791086"/>
              <a:gd name="connsiteX44" fmla="*/ 904240 w 2082829"/>
              <a:gd name="connsiteY44" fmla="*/ 1168400 h 1791086"/>
              <a:gd name="connsiteX45" fmla="*/ 934720 w 2082829"/>
              <a:gd name="connsiteY45" fmla="*/ 1188720 h 1791086"/>
              <a:gd name="connsiteX46" fmla="*/ 955040 w 2082829"/>
              <a:gd name="connsiteY46" fmla="*/ 1219200 h 1791086"/>
              <a:gd name="connsiteX47" fmla="*/ 985520 w 2082829"/>
              <a:gd name="connsiteY47" fmla="*/ 1229360 h 1791086"/>
              <a:gd name="connsiteX48" fmla="*/ 1026160 w 2082829"/>
              <a:gd name="connsiteY48" fmla="*/ 1290320 h 1791086"/>
              <a:gd name="connsiteX49" fmla="*/ 1046480 w 2082829"/>
              <a:gd name="connsiteY49" fmla="*/ 1320800 h 1791086"/>
              <a:gd name="connsiteX50" fmla="*/ 1066800 w 2082829"/>
              <a:gd name="connsiteY50" fmla="*/ 1351280 h 1791086"/>
              <a:gd name="connsiteX51" fmla="*/ 1117600 w 2082829"/>
              <a:gd name="connsiteY51" fmla="*/ 1442720 h 1791086"/>
              <a:gd name="connsiteX52" fmla="*/ 1188720 w 2082829"/>
              <a:gd name="connsiteY52" fmla="*/ 1493520 h 1791086"/>
              <a:gd name="connsiteX53" fmla="*/ 1249680 w 2082829"/>
              <a:gd name="connsiteY53" fmla="*/ 1534160 h 1791086"/>
              <a:gd name="connsiteX54" fmla="*/ 1280160 w 2082829"/>
              <a:gd name="connsiteY54" fmla="*/ 1544320 h 1791086"/>
              <a:gd name="connsiteX55" fmla="*/ 1361440 w 2082829"/>
              <a:gd name="connsiteY55" fmla="*/ 1635760 h 1791086"/>
              <a:gd name="connsiteX56" fmla="*/ 1422400 w 2082829"/>
              <a:gd name="connsiteY56" fmla="*/ 1686560 h 1791086"/>
              <a:gd name="connsiteX57" fmla="*/ 1432560 w 2082829"/>
              <a:gd name="connsiteY57" fmla="*/ 1717040 h 1791086"/>
              <a:gd name="connsiteX58" fmla="*/ 1463040 w 2082829"/>
              <a:gd name="connsiteY58" fmla="*/ 1737360 h 1791086"/>
              <a:gd name="connsiteX59" fmla="*/ 1503680 w 2082829"/>
              <a:gd name="connsiteY59" fmla="*/ 1757680 h 1791086"/>
              <a:gd name="connsiteX60" fmla="*/ 1615440 w 2082829"/>
              <a:gd name="connsiteY60" fmla="*/ 1778000 h 1791086"/>
              <a:gd name="connsiteX61" fmla="*/ 1737360 w 2082829"/>
              <a:gd name="connsiteY61" fmla="*/ 1778000 h 1791086"/>
              <a:gd name="connsiteX62" fmla="*/ 1798320 w 2082829"/>
              <a:gd name="connsiteY62" fmla="*/ 1757680 h 1791086"/>
              <a:gd name="connsiteX63" fmla="*/ 1859280 w 2082829"/>
              <a:gd name="connsiteY63" fmla="*/ 1747520 h 1791086"/>
              <a:gd name="connsiteX64" fmla="*/ 1879600 w 2082829"/>
              <a:gd name="connsiteY64" fmla="*/ 1706880 h 1791086"/>
              <a:gd name="connsiteX65" fmla="*/ 1910080 w 2082829"/>
              <a:gd name="connsiteY65" fmla="*/ 1686560 h 1791086"/>
              <a:gd name="connsiteX66" fmla="*/ 1971040 w 2082829"/>
              <a:gd name="connsiteY66" fmla="*/ 1635760 h 1791086"/>
              <a:gd name="connsiteX67" fmla="*/ 2021840 w 2082829"/>
              <a:gd name="connsiteY67" fmla="*/ 1574800 h 1791086"/>
              <a:gd name="connsiteX68" fmla="*/ 2052320 w 2082829"/>
              <a:gd name="connsiteY68" fmla="*/ 1554480 h 1791086"/>
              <a:gd name="connsiteX69" fmla="*/ 2072640 w 2082829"/>
              <a:gd name="connsiteY69" fmla="*/ 1513840 h 1791086"/>
              <a:gd name="connsiteX70" fmla="*/ 2072640 w 2082829"/>
              <a:gd name="connsiteY70" fmla="*/ 1381760 h 1791086"/>
              <a:gd name="connsiteX71" fmla="*/ 2052320 w 2082829"/>
              <a:gd name="connsiteY71" fmla="*/ 1300480 h 1791086"/>
              <a:gd name="connsiteX72" fmla="*/ 2011680 w 2082829"/>
              <a:gd name="connsiteY72" fmla="*/ 1198880 h 1791086"/>
              <a:gd name="connsiteX73" fmla="*/ 1981200 w 2082829"/>
              <a:gd name="connsiteY73" fmla="*/ 1056640 h 1791086"/>
              <a:gd name="connsiteX74" fmla="*/ 1971040 w 2082829"/>
              <a:gd name="connsiteY74" fmla="*/ 1026160 h 1791086"/>
              <a:gd name="connsiteX75" fmla="*/ 1940560 w 2082829"/>
              <a:gd name="connsiteY75" fmla="*/ 883920 h 1791086"/>
              <a:gd name="connsiteX76" fmla="*/ 1930400 w 2082829"/>
              <a:gd name="connsiteY76" fmla="*/ 843280 h 1791086"/>
              <a:gd name="connsiteX77" fmla="*/ 1920240 w 2082829"/>
              <a:gd name="connsiteY77" fmla="*/ 782320 h 1791086"/>
              <a:gd name="connsiteX78" fmla="*/ 1889760 w 2082829"/>
              <a:gd name="connsiteY78" fmla="*/ 751840 h 1791086"/>
              <a:gd name="connsiteX79" fmla="*/ 1869440 w 2082829"/>
              <a:gd name="connsiteY79" fmla="*/ 690880 h 1791086"/>
              <a:gd name="connsiteX80" fmla="*/ 1838960 w 2082829"/>
              <a:gd name="connsiteY80" fmla="*/ 619760 h 1791086"/>
              <a:gd name="connsiteX81" fmla="*/ 1778000 w 2082829"/>
              <a:gd name="connsiteY81" fmla="*/ 558800 h 1791086"/>
              <a:gd name="connsiteX82" fmla="*/ 1696720 w 2082829"/>
              <a:gd name="connsiteY82" fmla="*/ 467360 h 1791086"/>
              <a:gd name="connsiteX83" fmla="*/ 1676400 w 2082829"/>
              <a:gd name="connsiteY83" fmla="*/ 436880 h 1791086"/>
              <a:gd name="connsiteX84" fmla="*/ 1635760 w 2082829"/>
              <a:gd name="connsiteY84" fmla="*/ 406400 h 1791086"/>
              <a:gd name="connsiteX85" fmla="*/ 1615440 w 2082829"/>
              <a:gd name="connsiteY85" fmla="*/ 375920 h 1791086"/>
              <a:gd name="connsiteX86" fmla="*/ 1554480 w 2082829"/>
              <a:gd name="connsiteY86" fmla="*/ 314960 h 1791086"/>
              <a:gd name="connsiteX87" fmla="*/ 1513840 w 2082829"/>
              <a:gd name="connsiteY87" fmla="*/ 264160 h 1791086"/>
              <a:gd name="connsiteX88" fmla="*/ 1503680 w 2082829"/>
              <a:gd name="connsiteY88" fmla="*/ 233680 h 1791086"/>
              <a:gd name="connsiteX89" fmla="*/ 1473200 w 2082829"/>
              <a:gd name="connsiteY89" fmla="*/ 223520 h 1791086"/>
              <a:gd name="connsiteX90" fmla="*/ 1442720 w 2082829"/>
              <a:gd name="connsiteY90" fmla="*/ 203200 h 1791086"/>
              <a:gd name="connsiteX91" fmla="*/ 1412240 w 2082829"/>
              <a:gd name="connsiteY91" fmla="*/ 193040 h 1791086"/>
              <a:gd name="connsiteX92" fmla="*/ 1351280 w 2082829"/>
              <a:gd name="connsiteY92" fmla="*/ 152400 h 1791086"/>
              <a:gd name="connsiteX93" fmla="*/ 1320800 w 2082829"/>
              <a:gd name="connsiteY93" fmla="*/ 142240 h 1791086"/>
              <a:gd name="connsiteX94" fmla="*/ 1270000 w 2082829"/>
              <a:gd name="connsiteY94" fmla="*/ 132080 h 179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82829" h="1791086">
                <a:moveTo>
                  <a:pt x="1270000" y="132080"/>
                </a:moveTo>
                <a:cubicBezTo>
                  <a:pt x="1253067" y="127000"/>
                  <a:pt x="1235512" y="119916"/>
                  <a:pt x="1219200" y="111760"/>
                </a:cubicBezTo>
                <a:cubicBezTo>
                  <a:pt x="1208278" y="106299"/>
                  <a:pt x="1200304" y="95301"/>
                  <a:pt x="1188720" y="91440"/>
                </a:cubicBezTo>
                <a:cubicBezTo>
                  <a:pt x="1169177" y="84926"/>
                  <a:pt x="1148080" y="84667"/>
                  <a:pt x="1127760" y="81280"/>
                </a:cubicBezTo>
                <a:cubicBezTo>
                  <a:pt x="1117600" y="74507"/>
                  <a:pt x="1108503" y="65770"/>
                  <a:pt x="1097280" y="60960"/>
                </a:cubicBezTo>
                <a:cubicBezTo>
                  <a:pt x="1084445" y="55459"/>
                  <a:pt x="1070066" y="54636"/>
                  <a:pt x="1056640" y="50800"/>
                </a:cubicBezTo>
                <a:cubicBezTo>
                  <a:pt x="989101" y="31503"/>
                  <a:pt x="1068828" y="45652"/>
                  <a:pt x="955040" y="30480"/>
                </a:cubicBezTo>
                <a:lnTo>
                  <a:pt x="873760" y="20320"/>
                </a:lnTo>
                <a:cubicBezTo>
                  <a:pt x="843302" y="16737"/>
                  <a:pt x="812719" y="14213"/>
                  <a:pt x="782320" y="10160"/>
                </a:cubicBezTo>
                <a:cubicBezTo>
                  <a:pt x="761900" y="7437"/>
                  <a:pt x="741680" y="3387"/>
                  <a:pt x="721360" y="0"/>
                </a:cubicBezTo>
                <a:cubicBezTo>
                  <a:pt x="626533" y="3387"/>
                  <a:pt x="530987" y="-1983"/>
                  <a:pt x="436880" y="10160"/>
                </a:cubicBezTo>
                <a:cubicBezTo>
                  <a:pt x="422630" y="11999"/>
                  <a:pt x="418355" y="32670"/>
                  <a:pt x="406400" y="40640"/>
                </a:cubicBezTo>
                <a:cubicBezTo>
                  <a:pt x="397489" y="46581"/>
                  <a:pt x="385282" y="45599"/>
                  <a:pt x="375920" y="50800"/>
                </a:cubicBezTo>
                <a:cubicBezTo>
                  <a:pt x="354572" y="62660"/>
                  <a:pt x="314960" y="91440"/>
                  <a:pt x="314960" y="91440"/>
                </a:cubicBezTo>
                <a:cubicBezTo>
                  <a:pt x="308187" y="101600"/>
                  <a:pt x="304175" y="114292"/>
                  <a:pt x="294640" y="121920"/>
                </a:cubicBezTo>
                <a:cubicBezTo>
                  <a:pt x="288015" y="127220"/>
                  <a:pt x="226175" y="141576"/>
                  <a:pt x="223520" y="142240"/>
                </a:cubicBezTo>
                <a:cubicBezTo>
                  <a:pt x="213360" y="152400"/>
                  <a:pt x="204995" y="164750"/>
                  <a:pt x="193040" y="172720"/>
                </a:cubicBezTo>
                <a:cubicBezTo>
                  <a:pt x="184129" y="178661"/>
                  <a:pt x="170923" y="176190"/>
                  <a:pt x="162560" y="182880"/>
                </a:cubicBezTo>
                <a:cubicBezTo>
                  <a:pt x="153025" y="190508"/>
                  <a:pt x="150057" y="203979"/>
                  <a:pt x="142240" y="213360"/>
                </a:cubicBezTo>
                <a:cubicBezTo>
                  <a:pt x="133042" y="224398"/>
                  <a:pt x="121111" y="232931"/>
                  <a:pt x="111760" y="243840"/>
                </a:cubicBezTo>
                <a:cubicBezTo>
                  <a:pt x="100740" y="256697"/>
                  <a:pt x="92300" y="271623"/>
                  <a:pt x="81280" y="284480"/>
                </a:cubicBezTo>
                <a:cubicBezTo>
                  <a:pt x="71929" y="295389"/>
                  <a:pt x="59151" y="303268"/>
                  <a:pt x="50800" y="314960"/>
                </a:cubicBezTo>
                <a:cubicBezTo>
                  <a:pt x="41997" y="327285"/>
                  <a:pt x="37253" y="342053"/>
                  <a:pt x="30480" y="355600"/>
                </a:cubicBezTo>
                <a:cubicBezTo>
                  <a:pt x="27093" y="372533"/>
                  <a:pt x="24864" y="389740"/>
                  <a:pt x="20320" y="406400"/>
                </a:cubicBezTo>
                <a:cubicBezTo>
                  <a:pt x="14684" y="427064"/>
                  <a:pt x="0" y="467360"/>
                  <a:pt x="0" y="467360"/>
                </a:cubicBezTo>
                <a:cubicBezTo>
                  <a:pt x="440" y="472644"/>
                  <a:pt x="3303" y="623063"/>
                  <a:pt x="30480" y="650240"/>
                </a:cubicBezTo>
                <a:cubicBezTo>
                  <a:pt x="40640" y="660400"/>
                  <a:pt x="52139" y="669378"/>
                  <a:pt x="60960" y="680720"/>
                </a:cubicBezTo>
                <a:cubicBezTo>
                  <a:pt x="118021" y="754084"/>
                  <a:pt x="73836" y="732425"/>
                  <a:pt x="132080" y="751840"/>
                </a:cubicBezTo>
                <a:cubicBezTo>
                  <a:pt x="169625" y="808158"/>
                  <a:pt x="130918" y="763612"/>
                  <a:pt x="182880" y="792480"/>
                </a:cubicBezTo>
                <a:cubicBezTo>
                  <a:pt x="204228" y="804340"/>
                  <a:pt x="221997" y="822198"/>
                  <a:pt x="243840" y="833120"/>
                </a:cubicBezTo>
                <a:cubicBezTo>
                  <a:pt x="257387" y="839893"/>
                  <a:pt x="271493" y="845648"/>
                  <a:pt x="284480" y="853440"/>
                </a:cubicBezTo>
                <a:cubicBezTo>
                  <a:pt x="305421" y="866005"/>
                  <a:pt x="321493" y="889291"/>
                  <a:pt x="345440" y="894080"/>
                </a:cubicBezTo>
                <a:lnTo>
                  <a:pt x="396240" y="904240"/>
                </a:lnTo>
                <a:cubicBezTo>
                  <a:pt x="412052" y="920052"/>
                  <a:pt x="434568" y="946553"/>
                  <a:pt x="457200" y="955040"/>
                </a:cubicBezTo>
                <a:cubicBezTo>
                  <a:pt x="473369" y="961103"/>
                  <a:pt x="491340" y="960656"/>
                  <a:pt x="508000" y="965200"/>
                </a:cubicBezTo>
                <a:cubicBezTo>
                  <a:pt x="528664" y="970836"/>
                  <a:pt x="548640" y="978747"/>
                  <a:pt x="568960" y="985520"/>
                </a:cubicBezTo>
                <a:cubicBezTo>
                  <a:pt x="579120" y="988907"/>
                  <a:pt x="590529" y="989739"/>
                  <a:pt x="599440" y="995680"/>
                </a:cubicBezTo>
                <a:cubicBezTo>
                  <a:pt x="609600" y="1002453"/>
                  <a:pt x="618762" y="1011041"/>
                  <a:pt x="629920" y="1016000"/>
                </a:cubicBezTo>
                <a:cubicBezTo>
                  <a:pt x="649493" y="1024699"/>
                  <a:pt x="670560" y="1029547"/>
                  <a:pt x="690880" y="1036320"/>
                </a:cubicBezTo>
                <a:cubicBezTo>
                  <a:pt x="701040" y="1039707"/>
                  <a:pt x="712449" y="1040539"/>
                  <a:pt x="721360" y="1046480"/>
                </a:cubicBezTo>
                <a:cubicBezTo>
                  <a:pt x="731520" y="1053253"/>
                  <a:pt x="742459" y="1058983"/>
                  <a:pt x="751840" y="1066800"/>
                </a:cubicBezTo>
                <a:cubicBezTo>
                  <a:pt x="762878" y="1075998"/>
                  <a:pt x="770365" y="1089310"/>
                  <a:pt x="782320" y="1097280"/>
                </a:cubicBezTo>
                <a:cubicBezTo>
                  <a:pt x="791231" y="1103221"/>
                  <a:pt x="803438" y="1102239"/>
                  <a:pt x="812800" y="1107440"/>
                </a:cubicBezTo>
                <a:cubicBezTo>
                  <a:pt x="834148" y="1119300"/>
                  <a:pt x="853440" y="1134533"/>
                  <a:pt x="873760" y="1148080"/>
                </a:cubicBezTo>
                <a:lnTo>
                  <a:pt x="904240" y="1168400"/>
                </a:lnTo>
                <a:lnTo>
                  <a:pt x="934720" y="1188720"/>
                </a:lnTo>
                <a:cubicBezTo>
                  <a:pt x="941493" y="1198880"/>
                  <a:pt x="945505" y="1211572"/>
                  <a:pt x="955040" y="1219200"/>
                </a:cubicBezTo>
                <a:cubicBezTo>
                  <a:pt x="963403" y="1225890"/>
                  <a:pt x="977947" y="1221787"/>
                  <a:pt x="985520" y="1229360"/>
                </a:cubicBezTo>
                <a:cubicBezTo>
                  <a:pt x="1002789" y="1246629"/>
                  <a:pt x="1012613" y="1270000"/>
                  <a:pt x="1026160" y="1290320"/>
                </a:cubicBezTo>
                <a:lnTo>
                  <a:pt x="1046480" y="1320800"/>
                </a:lnTo>
                <a:cubicBezTo>
                  <a:pt x="1053253" y="1330960"/>
                  <a:pt x="1062939" y="1339696"/>
                  <a:pt x="1066800" y="1351280"/>
                </a:cubicBezTo>
                <a:cubicBezTo>
                  <a:pt x="1077387" y="1383042"/>
                  <a:pt x="1087655" y="1422757"/>
                  <a:pt x="1117600" y="1442720"/>
                </a:cubicBezTo>
                <a:cubicBezTo>
                  <a:pt x="1216695" y="1508783"/>
                  <a:pt x="1062698" y="1405305"/>
                  <a:pt x="1188720" y="1493520"/>
                </a:cubicBezTo>
                <a:cubicBezTo>
                  <a:pt x="1208727" y="1507525"/>
                  <a:pt x="1226512" y="1526437"/>
                  <a:pt x="1249680" y="1534160"/>
                </a:cubicBezTo>
                <a:lnTo>
                  <a:pt x="1280160" y="1544320"/>
                </a:lnTo>
                <a:cubicBezTo>
                  <a:pt x="1304592" y="1580967"/>
                  <a:pt x="1319683" y="1607922"/>
                  <a:pt x="1361440" y="1635760"/>
                </a:cubicBezTo>
                <a:cubicBezTo>
                  <a:pt x="1403875" y="1664050"/>
                  <a:pt x="1383286" y="1647446"/>
                  <a:pt x="1422400" y="1686560"/>
                </a:cubicBezTo>
                <a:cubicBezTo>
                  <a:pt x="1425787" y="1696720"/>
                  <a:pt x="1425870" y="1708677"/>
                  <a:pt x="1432560" y="1717040"/>
                </a:cubicBezTo>
                <a:cubicBezTo>
                  <a:pt x="1440188" y="1726575"/>
                  <a:pt x="1452438" y="1731302"/>
                  <a:pt x="1463040" y="1737360"/>
                </a:cubicBezTo>
                <a:cubicBezTo>
                  <a:pt x="1476190" y="1744874"/>
                  <a:pt x="1489499" y="1752362"/>
                  <a:pt x="1503680" y="1757680"/>
                </a:cubicBezTo>
                <a:cubicBezTo>
                  <a:pt x="1533160" y="1768735"/>
                  <a:pt x="1589480" y="1774291"/>
                  <a:pt x="1615440" y="1778000"/>
                </a:cubicBezTo>
                <a:cubicBezTo>
                  <a:pt x="1669072" y="1795877"/>
                  <a:pt x="1652290" y="1795014"/>
                  <a:pt x="1737360" y="1778000"/>
                </a:cubicBezTo>
                <a:cubicBezTo>
                  <a:pt x="1758363" y="1773799"/>
                  <a:pt x="1777192" y="1761201"/>
                  <a:pt x="1798320" y="1757680"/>
                </a:cubicBezTo>
                <a:lnTo>
                  <a:pt x="1859280" y="1747520"/>
                </a:lnTo>
                <a:cubicBezTo>
                  <a:pt x="1866053" y="1733973"/>
                  <a:pt x="1869904" y="1718515"/>
                  <a:pt x="1879600" y="1706880"/>
                </a:cubicBezTo>
                <a:cubicBezTo>
                  <a:pt x="1887417" y="1697499"/>
                  <a:pt x="1900699" y="1694377"/>
                  <a:pt x="1910080" y="1686560"/>
                </a:cubicBezTo>
                <a:cubicBezTo>
                  <a:pt x="1988309" y="1621369"/>
                  <a:pt x="1895364" y="1686211"/>
                  <a:pt x="1971040" y="1635760"/>
                </a:cubicBezTo>
                <a:cubicBezTo>
                  <a:pt x="1991020" y="1605790"/>
                  <a:pt x="1992504" y="1599246"/>
                  <a:pt x="2021840" y="1574800"/>
                </a:cubicBezTo>
                <a:cubicBezTo>
                  <a:pt x="2031221" y="1566983"/>
                  <a:pt x="2042160" y="1561253"/>
                  <a:pt x="2052320" y="1554480"/>
                </a:cubicBezTo>
                <a:cubicBezTo>
                  <a:pt x="2059093" y="1540933"/>
                  <a:pt x="2068288" y="1528347"/>
                  <a:pt x="2072640" y="1513840"/>
                </a:cubicBezTo>
                <a:cubicBezTo>
                  <a:pt x="2089560" y="1457441"/>
                  <a:pt x="2082432" y="1440512"/>
                  <a:pt x="2072640" y="1381760"/>
                </a:cubicBezTo>
                <a:cubicBezTo>
                  <a:pt x="2066949" y="1347614"/>
                  <a:pt x="2063867" y="1330502"/>
                  <a:pt x="2052320" y="1300480"/>
                </a:cubicBezTo>
                <a:cubicBezTo>
                  <a:pt x="2039226" y="1266436"/>
                  <a:pt x="2011680" y="1198880"/>
                  <a:pt x="2011680" y="1198880"/>
                </a:cubicBezTo>
                <a:cubicBezTo>
                  <a:pt x="1998863" y="1096346"/>
                  <a:pt x="2010154" y="1143503"/>
                  <a:pt x="1981200" y="1056640"/>
                </a:cubicBezTo>
                <a:lnTo>
                  <a:pt x="1971040" y="1026160"/>
                </a:lnTo>
                <a:cubicBezTo>
                  <a:pt x="1954423" y="876603"/>
                  <a:pt x="1974912" y="986976"/>
                  <a:pt x="1940560" y="883920"/>
                </a:cubicBezTo>
                <a:cubicBezTo>
                  <a:pt x="1936144" y="870673"/>
                  <a:pt x="1933138" y="856972"/>
                  <a:pt x="1930400" y="843280"/>
                </a:cubicBezTo>
                <a:cubicBezTo>
                  <a:pt x="1926360" y="823080"/>
                  <a:pt x="1928607" y="801145"/>
                  <a:pt x="1920240" y="782320"/>
                </a:cubicBezTo>
                <a:cubicBezTo>
                  <a:pt x="1914404" y="769190"/>
                  <a:pt x="1899920" y="762000"/>
                  <a:pt x="1889760" y="751840"/>
                </a:cubicBezTo>
                <a:lnTo>
                  <a:pt x="1869440" y="690880"/>
                </a:lnTo>
                <a:cubicBezTo>
                  <a:pt x="1862100" y="668860"/>
                  <a:pt x="1853308" y="637695"/>
                  <a:pt x="1838960" y="619760"/>
                </a:cubicBezTo>
                <a:cubicBezTo>
                  <a:pt x="1821008" y="597320"/>
                  <a:pt x="1793940" y="582710"/>
                  <a:pt x="1778000" y="558800"/>
                </a:cubicBezTo>
                <a:cubicBezTo>
                  <a:pt x="1684573" y="418659"/>
                  <a:pt x="1786986" y="557626"/>
                  <a:pt x="1696720" y="467360"/>
                </a:cubicBezTo>
                <a:cubicBezTo>
                  <a:pt x="1688086" y="458726"/>
                  <a:pt x="1685034" y="445514"/>
                  <a:pt x="1676400" y="436880"/>
                </a:cubicBezTo>
                <a:cubicBezTo>
                  <a:pt x="1664426" y="424906"/>
                  <a:pt x="1647734" y="418374"/>
                  <a:pt x="1635760" y="406400"/>
                </a:cubicBezTo>
                <a:cubicBezTo>
                  <a:pt x="1627126" y="397766"/>
                  <a:pt x="1623552" y="385046"/>
                  <a:pt x="1615440" y="375920"/>
                </a:cubicBezTo>
                <a:cubicBezTo>
                  <a:pt x="1596348" y="354442"/>
                  <a:pt x="1554480" y="314960"/>
                  <a:pt x="1554480" y="314960"/>
                </a:cubicBezTo>
                <a:cubicBezTo>
                  <a:pt x="1528943" y="238348"/>
                  <a:pt x="1566361" y="329812"/>
                  <a:pt x="1513840" y="264160"/>
                </a:cubicBezTo>
                <a:cubicBezTo>
                  <a:pt x="1507150" y="255797"/>
                  <a:pt x="1511253" y="241253"/>
                  <a:pt x="1503680" y="233680"/>
                </a:cubicBezTo>
                <a:cubicBezTo>
                  <a:pt x="1496107" y="226107"/>
                  <a:pt x="1482779" y="228309"/>
                  <a:pt x="1473200" y="223520"/>
                </a:cubicBezTo>
                <a:cubicBezTo>
                  <a:pt x="1462278" y="218059"/>
                  <a:pt x="1453642" y="208661"/>
                  <a:pt x="1442720" y="203200"/>
                </a:cubicBezTo>
                <a:cubicBezTo>
                  <a:pt x="1433141" y="198411"/>
                  <a:pt x="1421602" y="198241"/>
                  <a:pt x="1412240" y="193040"/>
                </a:cubicBezTo>
                <a:cubicBezTo>
                  <a:pt x="1390892" y="181180"/>
                  <a:pt x="1374448" y="160123"/>
                  <a:pt x="1351280" y="152400"/>
                </a:cubicBezTo>
                <a:cubicBezTo>
                  <a:pt x="1341120" y="149013"/>
                  <a:pt x="1330379" y="147029"/>
                  <a:pt x="1320800" y="142240"/>
                </a:cubicBezTo>
                <a:cubicBezTo>
                  <a:pt x="1309878" y="136779"/>
                  <a:pt x="1286933" y="137160"/>
                  <a:pt x="1270000" y="132080"/>
                </a:cubicBezTo>
                <a:close/>
              </a:path>
            </a:pathLst>
          </a:cu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reeform 33"/>
          <p:cNvSpPr/>
          <p:nvPr/>
        </p:nvSpPr>
        <p:spPr>
          <a:xfrm>
            <a:off x="9702800" y="2915545"/>
            <a:ext cx="2113280" cy="1758417"/>
          </a:xfrm>
          <a:custGeom>
            <a:avLst/>
            <a:gdLst>
              <a:gd name="connsiteX0" fmla="*/ 396240 w 2113280"/>
              <a:gd name="connsiteY0" fmla="*/ 375 h 1758417"/>
              <a:gd name="connsiteX1" fmla="*/ 335280 w 2113280"/>
              <a:gd name="connsiteY1" fmla="*/ 20695 h 1758417"/>
              <a:gd name="connsiteX2" fmla="*/ 162560 w 2113280"/>
              <a:gd name="connsiteY2" fmla="*/ 41015 h 1758417"/>
              <a:gd name="connsiteX3" fmla="*/ 142240 w 2113280"/>
              <a:gd name="connsiteY3" fmla="*/ 71495 h 1758417"/>
              <a:gd name="connsiteX4" fmla="*/ 111760 w 2113280"/>
              <a:gd name="connsiteY4" fmla="*/ 81655 h 1758417"/>
              <a:gd name="connsiteX5" fmla="*/ 71120 w 2113280"/>
              <a:gd name="connsiteY5" fmla="*/ 142615 h 1758417"/>
              <a:gd name="connsiteX6" fmla="*/ 50800 w 2113280"/>
              <a:gd name="connsiteY6" fmla="*/ 173095 h 1758417"/>
              <a:gd name="connsiteX7" fmla="*/ 0 w 2113280"/>
              <a:gd name="connsiteY7" fmla="*/ 254375 h 1758417"/>
              <a:gd name="connsiteX8" fmla="*/ 20320 w 2113280"/>
              <a:gd name="connsiteY8" fmla="*/ 508375 h 1758417"/>
              <a:gd name="connsiteX9" fmla="*/ 30480 w 2113280"/>
              <a:gd name="connsiteY9" fmla="*/ 538855 h 1758417"/>
              <a:gd name="connsiteX10" fmla="*/ 50800 w 2113280"/>
              <a:gd name="connsiteY10" fmla="*/ 569335 h 1758417"/>
              <a:gd name="connsiteX11" fmla="*/ 101600 w 2113280"/>
              <a:gd name="connsiteY11" fmla="*/ 630295 h 1758417"/>
              <a:gd name="connsiteX12" fmla="*/ 121920 w 2113280"/>
              <a:gd name="connsiteY12" fmla="*/ 691255 h 1758417"/>
              <a:gd name="connsiteX13" fmla="*/ 152400 w 2113280"/>
              <a:gd name="connsiteY13" fmla="*/ 752215 h 1758417"/>
              <a:gd name="connsiteX14" fmla="*/ 182880 w 2113280"/>
              <a:gd name="connsiteY14" fmla="*/ 762375 h 1758417"/>
              <a:gd name="connsiteX15" fmla="*/ 193040 w 2113280"/>
              <a:gd name="connsiteY15" fmla="*/ 813175 h 1758417"/>
              <a:gd name="connsiteX16" fmla="*/ 233680 w 2113280"/>
              <a:gd name="connsiteY16" fmla="*/ 884295 h 1758417"/>
              <a:gd name="connsiteX17" fmla="*/ 264160 w 2113280"/>
              <a:gd name="connsiteY17" fmla="*/ 914775 h 1758417"/>
              <a:gd name="connsiteX18" fmla="*/ 294640 w 2113280"/>
              <a:gd name="connsiteY18" fmla="*/ 975735 h 1758417"/>
              <a:gd name="connsiteX19" fmla="*/ 314960 w 2113280"/>
              <a:gd name="connsiteY19" fmla="*/ 1016375 h 1758417"/>
              <a:gd name="connsiteX20" fmla="*/ 325120 w 2113280"/>
              <a:gd name="connsiteY20" fmla="*/ 1046855 h 1758417"/>
              <a:gd name="connsiteX21" fmla="*/ 355600 w 2113280"/>
              <a:gd name="connsiteY21" fmla="*/ 1077335 h 1758417"/>
              <a:gd name="connsiteX22" fmla="*/ 426720 w 2113280"/>
              <a:gd name="connsiteY22" fmla="*/ 1168775 h 1758417"/>
              <a:gd name="connsiteX23" fmla="*/ 436880 w 2113280"/>
              <a:gd name="connsiteY23" fmla="*/ 1199255 h 1758417"/>
              <a:gd name="connsiteX24" fmla="*/ 497840 w 2113280"/>
              <a:gd name="connsiteY24" fmla="*/ 1229735 h 1758417"/>
              <a:gd name="connsiteX25" fmla="*/ 528320 w 2113280"/>
              <a:gd name="connsiteY25" fmla="*/ 1250055 h 1758417"/>
              <a:gd name="connsiteX26" fmla="*/ 579120 w 2113280"/>
              <a:gd name="connsiteY26" fmla="*/ 1290695 h 1758417"/>
              <a:gd name="connsiteX27" fmla="*/ 629920 w 2113280"/>
              <a:gd name="connsiteY27" fmla="*/ 1351655 h 1758417"/>
              <a:gd name="connsiteX28" fmla="*/ 660400 w 2113280"/>
              <a:gd name="connsiteY28" fmla="*/ 1371975 h 1758417"/>
              <a:gd name="connsiteX29" fmla="*/ 711200 w 2113280"/>
              <a:gd name="connsiteY29" fmla="*/ 1422775 h 1758417"/>
              <a:gd name="connsiteX30" fmla="*/ 731520 w 2113280"/>
              <a:gd name="connsiteY30" fmla="*/ 1453255 h 1758417"/>
              <a:gd name="connsiteX31" fmla="*/ 762000 w 2113280"/>
              <a:gd name="connsiteY31" fmla="*/ 1473575 h 1758417"/>
              <a:gd name="connsiteX32" fmla="*/ 792480 w 2113280"/>
              <a:gd name="connsiteY32" fmla="*/ 1504055 h 1758417"/>
              <a:gd name="connsiteX33" fmla="*/ 843280 w 2113280"/>
              <a:gd name="connsiteY33" fmla="*/ 1544695 h 1758417"/>
              <a:gd name="connsiteX34" fmla="*/ 904240 w 2113280"/>
              <a:gd name="connsiteY34" fmla="*/ 1585335 h 1758417"/>
              <a:gd name="connsiteX35" fmla="*/ 965200 w 2113280"/>
              <a:gd name="connsiteY35" fmla="*/ 1605655 h 1758417"/>
              <a:gd name="connsiteX36" fmla="*/ 995680 w 2113280"/>
              <a:gd name="connsiteY36" fmla="*/ 1625975 h 1758417"/>
              <a:gd name="connsiteX37" fmla="*/ 1036320 w 2113280"/>
              <a:gd name="connsiteY37" fmla="*/ 1636135 h 1758417"/>
              <a:gd name="connsiteX38" fmla="*/ 1117600 w 2113280"/>
              <a:gd name="connsiteY38" fmla="*/ 1656455 h 1758417"/>
              <a:gd name="connsiteX39" fmla="*/ 1270000 w 2113280"/>
              <a:gd name="connsiteY39" fmla="*/ 1676775 h 1758417"/>
              <a:gd name="connsiteX40" fmla="*/ 1341120 w 2113280"/>
              <a:gd name="connsiteY40" fmla="*/ 1686935 h 1758417"/>
              <a:gd name="connsiteX41" fmla="*/ 1432560 w 2113280"/>
              <a:gd name="connsiteY41" fmla="*/ 1697095 h 1758417"/>
              <a:gd name="connsiteX42" fmla="*/ 1554480 w 2113280"/>
              <a:gd name="connsiteY42" fmla="*/ 1727575 h 1758417"/>
              <a:gd name="connsiteX43" fmla="*/ 1615440 w 2113280"/>
              <a:gd name="connsiteY43" fmla="*/ 1747895 h 1758417"/>
              <a:gd name="connsiteX44" fmla="*/ 1645920 w 2113280"/>
              <a:gd name="connsiteY44" fmla="*/ 1758055 h 1758417"/>
              <a:gd name="connsiteX45" fmla="*/ 1849120 w 2113280"/>
              <a:gd name="connsiteY45" fmla="*/ 1737735 h 1758417"/>
              <a:gd name="connsiteX46" fmla="*/ 1879600 w 2113280"/>
              <a:gd name="connsiteY46" fmla="*/ 1717415 h 1758417"/>
              <a:gd name="connsiteX47" fmla="*/ 1910080 w 2113280"/>
              <a:gd name="connsiteY47" fmla="*/ 1686935 h 1758417"/>
              <a:gd name="connsiteX48" fmla="*/ 2001520 w 2113280"/>
              <a:gd name="connsiteY48" fmla="*/ 1646295 h 1758417"/>
              <a:gd name="connsiteX49" fmla="*/ 2062480 w 2113280"/>
              <a:gd name="connsiteY49" fmla="*/ 1605655 h 1758417"/>
              <a:gd name="connsiteX50" fmla="*/ 2072640 w 2113280"/>
              <a:gd name="connsiteY50" fmla="*/ 1575175 h 1758417"/>
              <a:gd name="connsiteX51" fmla="*/ 2092960 w 2113280"/>
              <a:gd name="connsiteY51" fmla="*/ 1544695 h 1758417"/>
              <a:gd name="connsiteX52" fmla="*/ 2103120 w 2113280"/>
              <a:gd name="connsiteY52" fmla="*/ 1483735 h 1758417"/>
              <a:gd name="connsiteX53" fmla="*/ 2113280 w 2113280"/>
              <a:gd name="connsiteY53" fmla="*/ 1453255 h 1758417"/>
              <a:gd name="connsiteX54" fmla="*/ 2103120 w 2113280"/>
              <a:gd name="connsiteY54" fmla="*/ 1250055 h 1758417"/>
              <a:gd name="connsiteX55" fmla="*/ 2072640 w 2113280"/>
              <a:gd name="connsiteY55" fmla="*/ 1229735 h 1758417"/>
              <a:gd name="connsiteX56" fmla="*/ 2032000 w 2113280"/>
              <a:gd name="connsiteY56" fmla="*/ 1178935 h 1758417"/>
              <a:gd name="connsiteX57" fmla="*/ 1960880 w 2113280"/>
              <a:gd name="connsiteY57" fmla="*/ 1138295 h 1758417"/>
              <a:gd name="connsiteX58" fmla="*/ 1899920 w 2113280"/>
              <a:gd name="connsiteY58" fmla="*/ 1097655 h 1758417"/>
              <a:gd name="connsiteX59" fmla="*/ 1869440 w 2113280"/>
              <a:gd name="connsiteY59" fmla="*/ 1077335 h 1758417"/>
              <a:gd name="connsiteX60" fmla="*/ 1838960 w 2113280"/>
              <a:gd name="connsiteY60" fmla="*/ 1057015 h 1758417"/>
              <a:gd name="connsiteX61" fmla="*/ 1798320 w 2113280"/>
              <a:gd name="connsiteY61" fmla="*/ 1036695 h 1758417"/>
              <a:gd name="connsiteX62" fmla="*/ 1778000 w 2113280"/>
              <a:gd name="connsiteY62" fmla="*/ 1006215 h 1758417"/>
              <a:gd name="connsiteX63" fmla="*/ 1706880 w 2113280"/>
              <a:gd name="connsiteY63" fmla="*/ 965575 h 1758417"/>
              <a:gd name="connsiteX64" fmla="*/ 1645920 w 2113280"/>
              <a:gd name="connsiteY64" fmla="*/ 914775 h 1758417"/>
              <a:gd name="connsiteX65" fmla="*/ 1615440 w 2113280"/>
              <a:gd name="connsiteY65" fmla="*/ 904615 h 1758417"/>
              <a:gd name="connsiteX66" fmla="*/ 1584960 w 2113280"/>
              <a:gd name="connsiteY66" fmla="*/ 884295 h 1758417"/>
              <a:gd name="connsiteX67" fmla="*/ 1554480 w 2113280"/>
              <a:gd name="connsiteY67" fmla="*/ 874135 h 1758417"/>
              <a:gd name="connsiteX68" fmla="*/ 1524000 w 2113280"/>
              <a:gd name="connsiteY68" fmla="*/ 853815 h 1758417"/>
              <a:gd name="connsiteX69" fmla="*/ 1493520 w 2113280"/>
              <a:gd name="connsiteY69" fmla="*/ 843655 h 1758417"/>
              <a:gd name="connsiteX70" fmla="*/ 1452880 w 2113280"/>
              <a:gd name="connsiteY70" fmla="*/ 823335 h 1758417"/>
              <a:gd name="connsiteX71" fmla="*/ 1422400 w 2113280"/>
              <a:gd name="connsiteY71" fmla="*/ 813175 h 1758417"/>
              <a:gd name="connsiteX72" fmla="*/ 1391920 w 2113280"/>
              <a:gd name="connsiteY72" fmla="*/ 792855 h 1758417"/>
              <a:gd name="connsiteX73" fmla="*/ 1330960 w 2113280"/>
              <a:gd name="connsiteY73" fmla="*/ 772535 h 1758417"/>
              <a:gd name="connsiteX74" fmla="*/ 1270000 w 2113280"/>
              <a:gd name="connsiteY74" fmla="*/ 731895 h 1758417"/>
              <a:gd name="connsiteX75" fmla="*/ 1239520 w 2113280"/>
              <a:gd name="connsiteY75" fmla="*/ 711575 h 1758417"/>
              <a:gd name="connsiteX76" fmla="*/ 1178560 w 2113280"/>
              <a:gd name="connsiteY76" fmla="*/ 691255 h 1758417"/>
              <a:gd name="connsiteX77" fmla="*/ 1127760 w 2113280"/>
              <a:gd name="connsiteY77" fmla="*/ 650615 h 1758417"/>
              <a:gd name="connsiteX78" fmla="*/ 1107440 w 2113280"/>
              <a:gd name="connsiteY78" fmla="*/ 620135 h 1758417"/>
              <a:gd name="connsiteX79" fmla="*/ 1016000 w 2113280"/>
              <a:gd name="connsiteY79" fmla="*/ 569335 h 1758417"/>
              <a:gd name="connsiteX80" fmla="*/ 975360 w 2113280"/>
              <a:gd name="connsiteY80" fmla="*/ 518535 h 1758417"/>
              <a:gd name="connsiteX81" fmla="*/ 955040 w 2113280"/>
              <a:gd name="connsiteY81" fmla="*/ 488055 h 1758417"/>
              <a:gd name="connsiteX82" fmla="*/ 924560 w 2113280"/>
              <a:gd name="connsiteY82" fmla="*/ 467735 h 1758417"/>
              <a:gd name="connsiteX83" fmla="*/ 894080 w 2113280"/>
              <a:gd name="connsiteY83" fmla="*/ 437255 h 1758417"/>
              <a:gd name="connsiteX84" fmla="*/ 853440 w 2113280"/>
              <a:gd name="connsiteY84" fmla="*/ 386455 h 1758417"/>
              <a:gd name="connsiteX85" fmla="*/ 802640 w 2113280"/>
              <a:gd name="connsiteY85" fmla="*/ 345815 h 1758417"/>
              <a:gd name="connsiteX86" fmla="*/ 731520 w 2113280"/>
              <a:gd name="connsiteY86" fmla="*/ 274695 h 1758417"/>
              <a:gd name="connsiteX87" fmla="*/ 701040 w 2113280"/>
              <a:gd name="connsiteY87" fmla="*/ 244215 h 1758417"/>
              <a:gd name="connsiteX88" fmla="*/ 640080 w 2113280"/>
              <a:gd name="connsiteY88" fmla="*/ 203575 h 1758417"/>
              <a:gd name="connsiteX89" fmla="*/ 579120 w 2113280"/>
              <a:gd name="connsiteY89" fmla="*/ 152775 h 1758417"/>
              <a:gd name="connsiteX90" fmla="*/ 548640 w 2113280"/>
              <a:gd name="connsiteY90" fmla="*/ 142615 h 1758417"/>
              <a:gd name="connsiteX91" fmla="*/ 487680 w 2113280"/>
              <a:gd name="connsiteY91" fmla="*/ 101975 h 1758417"/>
              <a:gd name="connsiteX92" fmla="*/ 447040 w 2113280"/>
              <a:gd name="connsiteY92" fmla="*/ 41015 h 1758417"/>
              <a:gd name="connsiteX93" fmla="*/ 396240 w 2113280"/>
              <a:gd name="connsiteY93" fmla="*/ 375 h 175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113280" h="1758417">
                <a:moveTo>
                  <a:pt x="396240" y="375"/>
                </a:moveTo>
                <a:cubicBezTo>
                  <a:pt x="377613" y="-3012"/>
                  <a:pt x="356462" y="17518"/>
                  <a:pt x="335280" y="20695"/>
                </a:cubicBezTo>
                <a:cubicBezTo>
                  <a:pt x="116819" y="53464"/>
                  <a:pt x="252901" y="10901"/>
                  <a:pt x="162560" y="41015"/>
                </a:cubicBezTo>
                <a:cubicBezTo>
                  <a:pt x="155787" y="51175"/>
                  <a:pt x="151775" y="63867"/>
                  <a:pt x="142240" y="71495"/>
                </a:cubicBezTo>
                <a:cubicBezTo>
                  <a:pt x="133877" y="78185"/>
                  <a:pt x="119333" y="74082"/>
                  <a:pt x="111760" y="81655"/>
                </a:cubicBezTo>
                <a:cubicBezTo>
                  <a:pt x="94491" y="98924"/>
                  <a:pt x="84667" y="122295"/>
                  <a:pt x="71120" y="142615"/>
                </a:cubicBezTo>
                <a:cubicBezTo>
                  <a:pt x="64347" y="152775"/>
                  <a:pt x="54661" y="161511"/>
                  <a:pt x="50800" y="173095"/>
                </a:cubicBezTo>
                <a:cubicBezTo>
                  <a:pt x="26619" y="245639"/>
                  <a:pt x="48302" y="222174"/>
                  <a:pt x="0" y="254375"/>
                </a:cubicBezTo>
                <a:cubicBezTo>
                  <a:pt x="5264" y="359655"/>
                  <a:pt x="-1674" y="420399"/>
                  <a:pt x="20320" y="508375"/>
                </a:cubicBezTo>
                <a:cubicBezTo>
                  <a:pt x="22917" y="518765"/>
                  <a:pt x="25691" y="529276"/>
                  <a:pt x="30480" y="538855"/>
                </a:cubicBezTo>
                <a:cubicBezTo>
                  <a:pt x="35941" y="549777"/>
                  <a:pt x="42983" y="559954"/>
                  <a:pt x="50800" y="569335"/>
                </a:cubicBezTo>
                <a:cubicBezTo>
                  <a:pt x="73587" y="596679"/>
                  <a:pt x="87186" y="597862"/>
                  <a:pt x="101600" y="630295"/>
                </a:cubicBezTo>
                <a:cubicBezTo>
                  <a:pt x="110299" y="649868"/>
                  <a:pt x="115147" y="670935"/>
                  <a:pt x="121920" y="691255"/>
                </a:cubicBezTo>
                <a:cubicBezTo>
                  <a:pt x="128613" y="711334"/>
                  <a:pt x="134495" y="737891"/>
                  <a:pt x="152400" y="752215"/>
                </a:cubicBezTo>
                <a:cubicBezTo>
                  <a:pt x="160763" y="758905"/>
                  <a:pt x="172720" y="758988"/>
                  <a:pt x="182880" y="762375"/>
                </a:cubicBezTo>
                <a:cubicBezTo>
                  <a:pt x="186267" y="779308"/>
                  <a:pt x="187579" y="796792"/>
                  <a:pt x="193040" y="813175"/>
                </a:cubicBezTo>
                <a:cubicBezTo>
                  <a:pt x="198561" y="829737"/>
                  <a:pt x="221293" y="869430"/>
                  <a:pt x="233680" y="884295"/>
                </a:cubicBezTo>
                <a:cubicBezTo>
                  <a:pt x="242878" y="895333"/>
                  <a:pt x="254000" y="904615"/>
                  <a:pt x="264160" y="914775"/>
                </a:cubicBezTo>
                <a:cubicBezTo>
                  <a:pt x="282788" y="970658"/>
                  <a:pt x="263127" y="920588"/>
                  <a:pt x="294640" y="975735"/>
                </a:cubicBezTo>
                <a:cubicBezTo>
                  <a:pt x="302154" y="988885"/>
                  <a:pt x="308994" y="1002454"/>
                  <a:pt x="314960" y="1016375"/>
                </a:cubicBezTo>
                <a:cubicBezTo>
                  <a:pt x="319179" y="1026219"/>
                  <a:pt x="319179" y="1037944"/>
                  <a:pt x="325120" y="1046855"/>
                </a:cubicBezTo>
                <a:cubicBezTo>
                  <a:pt x="333090" y="1058810"/>
                  <a:pt x="346779" y="1065993"/>
                  <a:pt x="355600" y="1077335"/>
                </a:cubicBezTo>
                <a:cubicBezTo>
                  <a:pt x="440668" y="1186708"/>
                  <a:pt x="357522" y="1099577"/>
                  <a:pt x="426720" y="1168775"/>
                </a:cubicBezTo>
                <a:cubicBezTo>
                  <a:pt x="430107" y="1178935"/>
                  <a:pt x="430190" y="1190892"/>
                  <a:pt x="436880" y="1199255"/>
                </a:cubicBezTo>
                <a:cubicBezTo>
                  <a:pt x="456291" y="1223519"/>
                  <a:pt x="473299" y="1217464"/>
                  <a:pt x="497840" y="1229735"/>
                </a:cubicBezTo>
                <a:cubicBezTo>
                  <a:pt x="508762" y="1235196"/>
                  <a:pt x="518160" y="1243282"/>
                  <a:pt x="528320" y="1250055"/>
                </a:cubicBezTo>
                <a:cubicBezTo>
                  <a:pt x="573765" y="1318222"/>
                  <a:pt x="520230" y="1251435"/>
                  <a:pt x="579120" y="1290695"/>
                </a:cubicBezTo>
                <a:cubicBezTo>
                  <a:pt x="629053" y="1323984"/>
                  <a:pt x="592435" y="1314170"/>
                  <a:pt x="629920" y="1351655"/>
                </a:cubicBezTo>
                <a:cubicBezTo>
                  <a:pt x="638554" y="1360289"/>
                  <a:pt x="650240" y="1365202"/>
                  <a:pt x="660400" y="1371975"/>
                </a:cubicBezTo>
                <a:cubicBezTo>
                  <a:pt x="714587" y="1453255"/>
                  <a:pt x="643467" y="1355042"/>
                  <a:pt x="711200" y="1422775"/>
                </a:cubicBezTo>
                <a:cubicBezTo>
                  <a:pt x="719834" y="1431409"/>
                  <a:pt x="722886" y="1444621"/>
                  <a:pt x="731520" y="1453255"/>
                </a:cubicBezTo>
                <a:cubicBezTo>
                  <a:pt x="740154" y="1461889"/>
                  <a:pt x="752619" y="1465758"/>
                  <a:pt x="762000" y="1473575"/>
                </a:cubicBezTo>
                <a:cubicBezTo>
                  <a:pt x="773038" y="1482773"/>
                  <a:pt x="782320" y="1493895"/>
                  <a:pt x="792480" y="1504055"/>
                </a:cubicBezTo>
                <a:cubicBezTo>
                  <a:pt x="810969" y="1559523"/>
                  <a:pt x="787147" y="1516629"/>
                  <a:pt x="843280" y="1544695"/>
                </a:cubicBezTo>
                <a:cubicBezTo>
                  <a:pt x="865123" y="1555617"/>
                  <a:pt x="881072" y="1577612"/>
                  <a:pt x="904240" y="1585335"/>
                </a:cubicBezTo>
                <a:cubicBezTo>
                  <a:pt x="924560" y="1592108"/>
                  <a:pt x="947378" y="1593774"/>
                  <a:pt x="965200" y="1605655"/>
                </a:cubicBezTo>
                <a:cubicBezTo>
                  <a:pt x="975360" y="1612428"/>
                  <a:pt x="984457" y="1621165"/>
                  <a:pt x="995680" y="1625975"/>
                </a:cubicBezTo>
                <a:cubicBezTo>
                  <a:pt x="1008515" y="1631476"/>
                  <a:pt x="1022894" y="1632299"/>
                  <a:pt x="1036320" y="1636135"/>
                </a:cubicBezTo>
                <a:cubicBezTo>
                  <a:pt x="1098008" y="1653760"/>
                  <a:pt x="1032393" y="1640963"/>
                  <a:pt x="1117600" y="1656455"/>
                </a:cubicBezTo>
                <a:cubicBezTo>
                  <a:pt x="1202864" y="1671958"/>
                  <a:pt x="1166938" y="1663892"/>
                  <a:pt x="1270000" y="1676775"/>
                </a:cubicBezTo>
                <a:cubicBezTo>
                  <a:pt x="1293762" y="1679745"/>
                  <a:pt x="1317358" y="1683965"/>
                  <a:pt x="1341120" y="1686935"/>
                </a:cubicBezTo>
                <a:cubicBezTo>
                  <a:pt x="1371551" y="1690739"/>
                  <a:pt x="1402080" y="1693708"/>
                  <a:pt x="1432560" y="1697095"/>
                </a:cubicBezTo>
                <a:cubicBezTo>
                  <a:pt x="1598414" y="1752380"/>
                  <a:pt x="1390305" y="1686531"/>
                  <a:pt x="1554480" y="1727575"/>
                </a:cubicBezTo>
                <a:cubicBezTo>
                  <a:pt x="1575260" y="1732770"/>
                  <a:pt x="1595120" y="1741122"/>
                  <a:pt x="1615440" y="1747895"/>
                </a:cubicBezTo>
                <a:lnTo>
                  <a:pt x="1645920" y="1758055"/>
                </a:lnTo>
                <a:cubicBezTo>
                  <a:pt x="1656014" y="1757461"/>
                  <a:pt x="1796111" y="1764240"/>
                  <a:pt x="1849120" y="1737735"/>
                </a:cubicBezTo>
                <a:cubicBezTo>
                  <a:pt x="1860042" y="1732274"/>
                  <a:pt x="1870219" y="1725232"/>
                  <a:pt x="1879600" y="1717415"/>
                </a:cubicBezTo>
                <a:cubicBezTo>
                  <a:pt x="1890638" y="1708217"/>
                  <a:pt x="1899042" y="1696133"/>
                  <a:pt x="1910080" y="1686935"/>
                </a:cubicBezTo>
                <a:cubicBezTo>
                  <a:pt x="1992793" y="1618007"/>
                  <a:pt x="1868614" y="1734899"/>
                  <a:pt x="2001520" y="1646295"/>
                </a:cubicBezTo>
                <a:lnTo>
                  <a:pt x="2062480" y="1605655"/>
                </a:lnTo>
                <a:cubicBezTo>
                  <a:pt x="2065867" y="1595495"/>
                  <a:pt x="2067851" y="1584754"/>
                  <a:pt x="2072640" y="1575175"/>
                </a:cubicBezTo>
                <a:cubicBezTo>
                  <a:pt x="2078101" y="1564253"/>
                  <a:pt x="2089099" y="1556279"/>
                  <a:pt x="2092960" y="1544695"/>
                </a:cubicBezTo>
                <a:cubicBezTo>
                  <a:pt x="2099474" y="1525152"/>
                  <a:pt x="2098651" y="1503845"/>
                  <a:pt x="2103120" y="1483735"/>
                </a:cubicBezTo>
                <a:cubicBezTo>
                  <a:pt x="2105443" y="1473280"/>
                  <a:pt x="2109893" y="1463415"/>
                  <a:pt x="2113280" y="1453255"/>
                </a:cubicBezTo>
                <a:cubicBezTo>
                  <a:pt x="2109893" y="1385522"/>
                  <a:pt x="2115252" y="1316779"/>
                  <a:pt x="2103120" y="1250055"/>
                </a:cubicBezTo>
                <a:cubicBezTo>
                  <a:pt x="2100936" y="1238041"/>
                  <a:pt x="2079413" y="1239895"/>
                  <a:pt x="2072640" y="1229735"/>
                </a:cubicBezTo>
                <a:cubicBezTo>
                  <a:pt x="2032545" y="1169593"/>
                  <a:pt x="2096694" y="1200500"/>
                  <a:pt x="2032000" y="1178935"/>
                </a:cubicBezTo>
                <a:cubicBezTo>
                  <a:pt x="2011727" y="1118117"/>
                  <a:pt x="2039326" y="1170981"/>
                  <a:pt x="1960880" y="1138295"/>
                </a:cubicBezTo>
                <a:cubicBezTo>
                  <a:pt x="1938337" y="1128902"/>
                  <a:pt x="1920240" y="1111202"/>
                  <a:pt x="1899920" y="1097655"/>
                </a:cubicBezTo>
                <a:lnTo>
                  <a:pt x="1869440" y="1077335"/>
                </a:lnTo>
                <a:cubicBezTo>
                  <a:pt x="1859280" y="1070562"/>
                  <a:pt x="1849882" y="1062476"/>
                  <a:pt x="1838960" y="1057015"/>
                </a:cubicBezTo>
                <a:lnTo>
                  <a:pt x="1798320" y="1036695"/>
                </a:lnTo>
                <a:cubicBezTo>
                  <a:pt x="1791547" y="1026535"/>
                  <a:pt x="1786634" y="1014849"/>
                  <a:pt x="1778000" y="1006215"/>
                </a:cubicBezTo>
                <a:cubicBezTo>
                  <a:pt x="1747245" y="975460"/>
                  <a:pt x="1741754" y="977200"/>
                  <a:pt x="1706880" y="965575"/>
                </a:cubicBezTo>
                <a:cubicBezTo>
                  <a:pt x="1684410" y="943105"/>
                  <a:pt x="1674210" y="928920"/>
                  <a:pt x="1645920" y="914775"/>
                </a:cubicBezTo>
                <a:cubicBezTo>
                  <a:pt x="1636341" y="909986"/>
                  <a:pt x="1625019" y="909404"/>
                  <a:pt x="1615440" y="904615"/>
                </a:cubicBezTo>
                <a:cubicBezTo>
                  <a:pt x="1604518" y="899154"/>
                  <a:pt x="1595882" y="889756"/>
                  <a:pt x="1584960" y="884295"/>
                </a:cubicBezTo>
                <a:cubicBezTo>
                  <a:pt x="1575381" y="879506"/>
                  <a:pt x="1564059" y="878924"/>
                  <a:pt x="1554480" y="874135"/>
                </a:cubicBezTo>
                <a:cubicBezTo>
                  <a:pt x="1543558" y="868674"/>
                  <a:pt x="1534922" y="859276"/>
                  <a:pt x="1524000" y="853815"/>
                </a:cubicBezTo>
                <a:cubicBezTo>
                  <a:pt x="1514421" y="849026"/>
                  <a:pt x="1503364" y="847874"/>
                  <a:pt x="1493520" y="843655"/>
                </a:cubicBezTo>
                <a:cubicBezTo>
                  <a:pt x="1479599" y="837689"/>
                  <a:pt x="1466801" y="829301"/>
                  <a:pt x="1452880" y="823335"/>
                </a:cubicBezTo>
                <a:cubicBezTo>
                  <a:pt x="1443036" y="819116"/>
                  <a:pt x="1431979" y="817964"/>
                  <a:pt x="1422400" y="813175"/>
                </a:cubicBezTo>
                <a:cubicBezTo>
                  <a:pt x="1411478" y="807714"/>
                  <a:pt x="1403078" y="797814"/>
                  <a:pt x="1391920" y="792855"/>
                </a:cubicBezTo>
                <a:cubicBezTo>
                  <a:pt x="1372347" y="784156"/>
                  <a:pt x="1348782" y="784416"/>
                  <a:pt x="1330960" y="772535"/>
                </a:cubicBezTo>
                <a:lnTo>
                  <a:pt x="1270000" y="731895"/>
                </a:lnTo>
                <a:cubicBezTo>
                  <a:pt x="1259840" y="725122"/>
                  <a:pt x="1251104" y="715436"/>
                  <a:pt x="1239520" y="711575"/>
                </a:cubicBezTo>
                <a:lnTo>
                  <a:pt x="1178560" y="691255"/>
                </a:lnTo>
                <a:cubicBezTo>
                  <a:pt x="1120326" y="603904"/>
                  <a:pt x="1197867" y="706701"/>
                  <a:pt x="1127760" y="650615"/>
                </a:cubicBezTo>
                <a:cubicBezTo>
                  <a:pt x="1118225" y="642987"/>
                  <a:pt x="1116630" y="628176"/>
                  <a:pt x="1107440" y="620135"/>
                </a:cubicBezTo>
                <a:cubicBezTo>
                  <a:pt x="1064443" y="582512"/>
                  <a:pt x="1057864" y="583290"/>
                  <a:pt x="1016000" y="569335"/>
                </a:cubicBezTo>
                <a:cubicBezTo>
                  <a:pt x="996221" y="509997"/>
                  <a:pt x="1021316" y="564491"/>
                  <a:pt x="975360" y="518535"/>
                </a:cubicBezTo>
                <a:cubicBezTo>
                  <a:pt x="966726" y="509901"/>
                  <a:pt x="963674" y="496689"/>
                  <a:pt x="955040" y="488055"/>
                </a:cubicBezTo>
                <a:cubicBezTo>
                  <a:pt x="946406" y="479421"/>
                  <a:pt x="933941" y="475552"/>
                  <a:pt x="924560" y="467735"/>
                </a:cubicBezTo>
                <a:cubicBezTo>
                  <a:pt x="913522" y="458537"/>
                  <a:pt x="904240" y="447415"/>
                  <a:pt x="894080" y="437255"/>
                </a:cubicBezTo>
                <a:cubicBezTo>
                  <a:pt x="874301" y="377917"/>
                  <a:pt x="899396" y="432411"/>
                  <a:pt x="853440" y="386455"/>
                </a:cubicBezTo>
                <a:cubicBezTo>
                  <a:pt x="807484" y="340499"/>
                  <a:pt x="861978" y="365594"/>
                  <a:pt x="802640" y="345815"/>
                </a:cubicBezTo>
                <a:cubicBezTo>
                  <a:pt x="756059" y="275944"/>
                  <a:pt x="785168" y="292578"/>
                  <a:pt x="731520" y="274695"/>
                </a:cubicBezTo>
                <a:cubicBezTo>
                  <a:pt x="721360" y="264535"/>
                  <a:pt x="712382" y="253036"/>
                  <a:pt x="701040" y="244215"/>
                </a:cubicBezTo>
                <a:cubicBezTo>
                  <a:pt x="681763" y="229222"/>
                  <a:pt x="657349" y="220844"/>
                  <a:pt x="640080" y="203575"/>
                </a:cubicBezTo>
                <a:cubicBezTo>
                  <a:pt x="617610" y="181105"/>
                  <a:pt x="607410" y="166920"/>
                  <a:pt x="579120" y="152775"/>
                </a:cubicBezTo>
                <a:cubicBezTo>
                  <a:pt x="569541" y="147986"/>
                  <a:pt x="558002" y="147816"/>
                  <a:pt x="548640" y="142615"/>
                </a:cubicBezTo>
                <a:cubicBezTo>
                  <a:pt x="527292" y="130755"/>
                  <a:pt x="487680" y="101975"/>
                  <a:pt x="487680" y="101975"/>
                </a:cubicBezTo>
                <a:cubicBezTo>
                  <a:pt x="474133" y="81655"/>
                  <a:pt x="471273" y="44044"/>
                  <a:pt x="447040" y="41015"/>
                </a:cubicBezTo>
                <a:cubicBezTo>
                  <a:pt x="362399" y="30435"/>
                  <a:pt x="414867" y="3762"/>
                  <a:pt x="396240" y="375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36"/>
          <p:cNvSpPr/>
          <p:nvPr/>
        </p:nvSpPr>
        <p:spPr>
          <a:xfrm>
            <a:off x="6888480" y="4559697"/>
            <a:ext cx="2276549" cy="703183"/>
          </a:xfrm>
          <a:custGeom>
            <a:avLst/>
            <a:gdLst>
              <a:gd name="connsiteX0" fmla="*/ 812800 w 2276549"/>
              <a:gd name="connsiteY0" fmla="*/ 42783 h 703183"/>
              <a:gd name="connsiteX1" fmla="*/ 751840 w 2276549"/>
              <a:gd name="connsiteY1" fmla="*/ 52943 h 703183"/>
              <a:gd name="connsiteX2" fmla="*/ 670560 w 2276549"/>
              <a:gd name="connsiteY2" fmla="*/ 73263 h 703183"/>
              <a:gd name="connsiteX3" fmla="*/ 609600 w 2276549"/>
              <a:gd name="connsiteY3" fmla="*/ 113903 h 703183"/>
              <a:gd name="connsiteX4" fmla="*/ 558800 w 2276549"/>
              <a:gd name="connsiteY4" fmla="*/ 164703 h 703183"/>
              <a:gd name="connsiteX5" fmla="*/ 548640 w 2276549"/>
              <a:gd name="connsiteY5" fmla="*/ 235823 h 703183"/>
              <a:gd name="connsiteX6" fmla="*/ 538480 w 2276549"/>
              <a:gd name="connsiteY6" fmla="*/ 266303 h 703183"/>
              <a:gd name="connsiteX7" fmla="*/ 477520 w 2276549"/>
              <a:gd name="connsiteY7" fmla="*/ 296783 h 703183"/>
              <a:gd name="connsiteX8" fmla="*/ 447040 w 2276549"/>
              <a:gd name="connsiteY8" fmla="*/ 317103 h 703183"/>
              <a:gd name="connsiteX9" fmla="*/ 416560 w 2276549"/>
              <a:gd name="connsiteY9" fmla="*/ 327263 h 703183"/>
              <a:gd name="connsiteX10" fmla="*/ 386080 w 2276549"/>
              <a:gd name="connsiteY10" fmla="*/ 347583 h 703183"/>
              <a:gd name="connsiteX11" fmla="*/ 325120 w 2276549"/>
              <a:gd name="connsiteY11" fmla="*/ 367903 h 703183"/>
              <a:gd name="connsiteX12" fmla="*/ 294640 w 2276549"/>
              <a:gd name="connsiteY12" fmla="*/ 378063 h 703183"/>
              <a:gd name="connsiteX13" fmla="*/ 264160 w 2276549"/>
              <a:gd name="connsiteY13" fmla="*/ 398383 h 703183"/>
              <a:gd name="connsiteX14" fmla="*/ 60960 w 2276549"/>
              <a:gd name="connsiteY14" fmla="*/ 418703 h 703183"/>
              <a:gd name="connsiteX15" fmla="*/ 30480 w 2276549"/>
              <a:gd name="connsiteY15" fmla="*/ 479663 h 703183"/>
              <a:gd name="connsiteX16" fmla="*/ 0 w 2276549"/>
              <a:gd name="connsiteY16" fmla="*/ 540623 h 703183"/>
              <a:gd name="connsiteX17" fmla="*/ 10160 w 2276549"/>
              <a:gd name="connsiteY17" fmla="*/ 571103 h 703183"/>
              <a:gd name="connsiteX18" fmla="*/ 71120 w 2276549"/>
              <a:gd name="connsiteY18" fmla="*/ 591423 h 703183"/>
              <a:gd name="connsiteX19" fmla="*/ 91440 w 2276549"/>
              <a:gd name="connsiteY19" fmla="*/ 621903 h 703183"/>
              <a:gd name="connsiteX20" fmla="*/ 132080 w 2276549"/>
              <a:gd name="connsiteY20" fmla="*/ 632063 h 703183"/>
              <a:gd name="connsiteX21" fmla="*/ 162560 w 2276549"/>
              <a:gd name="connsiteY21" fmla="*/ 642223 h 703183"/>
              <a:gd name="connsiteX22" fmla="*/ 193040 w 2276549"/>
              <a:gd name="connsiteY22" fmla="*/ 662543 h 703183"/>
              <a:gd name="connsiteX23" fmla="*/ 284480 w 2276549"/>
              <a:gd name="connsiteY23" fmla="*/ 703183 h 703183"/>
              <a:gd name="connsiteX24" fmla="*/ 731520 w 2276549"/>
              <a:gd name="connsiteY24" fmla="*/ 693023 h 703183"/>
              <a:gd name="connsiteX25" fmla="*/ 782320 w 2276549"/>
              <a:gd name="connsiteY25" fmla="*/ 682863 h 703183"/>
              <a:gd name="connsiteX26" fmla="*/ 985520 w 2276549"/>
              <a:gd name="connsiteY26" fmla="*/ 672703 h 703183"/>
              <a:gd name="connsiteX27" fmla="*/ 1076960 w 2276549"/>
              <a:gd name="connsiteY27" fmla="*/ 652383 h 703183"/>
              <a:gd name="connsiteX28" fmla="*/ 1168400 w 2276549"/>
              <a:gd name="connsiteY28" fmla="*/ 632063 h 703183"/>
              <a:gd name="connsiteX29" fmla="*/ 1249680 w 2276549"/>
              <a:gd name="connsiteY29" fmla="*/ 621903 h 703183"/>
              <a:gd name="connsiteX30" fmla="*/ 1432560 w 2276549"/>
              <a:gd name="connsiteY30" fmla="*/ 601583 h 703183"/>
              <a:gd name="connsiteX31" fmla="*/ 1524000 w 2276549"/>
              <a:gd name="connsiteY31" fmla="*/ 591423 h 703183"/>
              <a:gd name="connsiteX32" fmla="*/ 1595120 w 2276549"/>
              <a:gd name="connsiteY32" fmla="*/ 571103 h 703183"/>
              <a:gd name="connsiteX33" fmla="*/ 1625600 w 2276549"/>
              <a:gd name="connsiteY33" fmla="*/ 560943 h 703183"/>
              <a:gd name="connsiteX34" fmla="*/ 1676400 w 2276549"/>
              <a:gd name="connsiteY34" fmla="*/ 520303 h 703183"/>
              <a:gd name="connsiteX35" fmla="*/ 1737360 w 2276549"/>
              <a:gd name="connsiteY35" fmla="*/ 479663 h 703183"/>
              <a:gd name="connsiteX36" fmla="*/ 1747520 w 2276549"/>
              <a:gd name="connsiteY36" fmla="*/ 449183 h 703183"/>
              <a:gd name="connsiteX37" fmla="*/ 1828800 w 2276549"/>
              <a:gd name="connsiteY37" fmla="*/ 418703 h 703183"/>
              <a:gd name="connsiteX38" fmla="*/ 1859280 w 2276549"/>
              <a:gd name="connsiteY38" fmla="*/ 398383 h 703183"/>
              <a:gd name="connsiteX39" fmla="*/ 1950720 w 2276549"/>
              <a:gd name="connsiteY39" fmla="*/ 388223 h 703183"/>
              <a:gd name="connsiteX40" fmla="*/ 1991360 w 2276549"/>
              <a:gd name="connsiteY40" fmla="*/ 378063 h 703183"/>
              <a:gd name="connsiteX41" fmla="*/ 2092960 w 2276549"/>
              <a:gd name="connsiteY41" fmla="*/ 357743 h 703183"/>
              <a:gd name="connsiteX42" fmla="*/ 2184400 w 2276549"/>
              <a:gd name="connsiteY42" fmla="*/ 337423 h 703183"/>
              <a:gd name="connsiteX43" fmla="*/ 2245360 w 2276549"/>
              <a:gd name="connsiteY43" fmla="*/ 306943 h 703183"/>
              <a:gd name="connsiteX44" fmla="*/ 2275840 w 2276549"/>
              <a:gd name="connsiteY44" fmla="*/ 296783 h 703183"/>
              <a:gd name="connsiteX45" fmla="*/ 2245360 w 2276549"/>
              <a:gd name="connsiteY45" fmla="*/ 134223 h 703183"/>
              <a:gd name="connsiteX46" fmla="*/ 2214880 w 2276549"/>
              <a:gd name="connsiteY46" fmla="*/ 124063 h 703183"/>
              <a:gd name="connsiteX47" fmla="*/ 2164080 w 2276549"/>
              <a:gd name="connsiteY47" fmla="*/ 113903 h 703183"/>
              <a:gd name="connsiteX48" fmla="*/ 2133600 w 2276549"/>
              <a:gd name="connsiteY48" fmla="*/ 93583 h 703183"/>
              <a:gd name="connsiteX49" fmla="*/ 2072640 w 2276549"/>
              <a:gd name="connsiteY49" fmla="*/ 73263 h 703183"/>
              <a:gd name="connsiteX50" fmla="*/ 2042160 w 2276549"/>
              <a:gd name="connsiteY50" fmla="*/ 52943 h 703183"/>
              <a:gd name="connsiteX51" fmla="*/ 1899920 w 2276549"/>
              <a:gd name="connsiteY51" fmla="*/ 22463 h 703183"/>
              <a:gd name="connsiteX52" fmla="*/ 1127760 w 2276549"/>
              <a:gd name="connsiteY52" fmla="*/ 12303 h 703183"/>
              <a:gd name="connsiteX53" fmla="*/ 914400 w 2276549"/>
              <a:gd name="connsiteY53" fmla="*/ 12303 h 703183"/>
              <a:gd name="connsiteX54" fmla="*/ 883920 w 2276549"/>
              <a:gd name="connsiteY54" fmla="*/ 22463 h 703183"/>
              <a:gd name="connsiteX55" fmla="*/ 812800 w 2276549"/>
              <a:gd name="connsiteY55" fmla="*/ 42783 h 7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76549" h="703183">
                <a:moveTo>
                  <a:pt x="812800" y="42783"/>
                </a:moveTo>
                <a:cubicBezTo>
                  <a:pt x="790787" y="47863"/>
                  <a:pt x="771983" y="48627"/>
                  <a:pt x="751840" y="52943"/>
                </a:cubicBezTo>
                <a:cubicBezTo>
                  <a:pt x="724533" y="58795"/>
                  <a:pt x="670560" y="73263"/>
                  <a:pt x="670560" y="73263"/>
                </a:cubicBezTo>
                <a:cubicBezTo>
                  <a:pt x="650240" y="86810"/>
                  <a:pt x="623147" y="93583"/>
                  <a:pt x="609600" y="113903"/>
                </a:cubicBezTo>
                <a:cubicBezTo>
                  <a:pt x="582507" y="154543"/>
                  <a:pt x="599440" y="137610"/>
                  <a:pt x="558800" y="164703"/>
                </a:cubicBezTo>
                <a:cubicBezTo>
                  <a:pt x="555413" y="188410"/>
                  <a:pt x="553336" y="212341"/>
                  <a:pt x="548640" y="235823"/>
                </a:cubicBezTo>
                <a:cubicBezTo>
                  <a:pt x="546540" y="246325"/>
                  <a:pt x="545170" y="257940"/>
                  <a:pt x="538480" y="266303"/>
                </a:cubicBezTo>
                <a:cubicBezTo>
                  <a:pt x="519069" y="290567"/>
                  <a:pt x="502061" y="284512"/>
                  <a:pt x="477520" y="296783"/>
                </a:cubicBezTo>
                <a:cubicBezTo>
                  <a:pt x="466598" y="302244"/>
                  <a:pt x="457962" y="311642"/>
                  <a:pt x="447040" y="317103"/>
                </a:cubicBezTo>
                <a:cubicBezTo>
                  <a:pt x="437461" y="321892"/>
                  <a:pt x="426139" y="322474"/>
                  <a:pt x="416560" y="327263"/>
                </a:cubicBezTo>
                <a:cubicBezTo>
                  <a:pt x="405638" y="332724"/>
                  <a:pt x="397238" y="342624"/>
                  <a:pt x="386080" y="347583"/>
                </a:cubicBezTo>
                <a:cubicBezTo>
                  <a:pt x="366507" y="356282"/>
                  <a:pt x="345440" y="361130"/>
                  <a:pt x="325120" y="367903"/>
                </a:cubicBezTo>
                <a:cubicBezTo>
                  <a:pt x="314960" y="371290"/>
                  <a:pt x="303551" y="372122"/>
                  <a:pt x="294640" y="378063"/>
                </a:cubicBezTo>
                <a:cubicBezTo>
                  <a:pt x="284480" y="384836"/>
                  <a:pt x="275744" y="394522"/>
                  <a:pt x="264160" y="398383"/>
                </a:cubicBezTo>
                <a:cubicBezTo>
                  <a:pt x="224943" y="411455"/>
                  <a:pt x="65387" y="418387"/>
                  <a:pt x="60960" y="418703"/>
                </a:cubicBezTo>
                <a:cubicBezTo>
                  <a:pt x="2726" y="506054"/>
                  <a:pt x="72544" y="395535"/>
                  <a:pt x="30480" y="479663"/>
                </a:cubicBezTo>
                <a:cubicBezTo>
                  <a:pt x="-8911" y="558445"/>
                  <a:pt x="25537" y="464011"/>
                  <a:pt x="0" y="540623"/>
                </a:cubicBezTo>
                <a:cubicBezTo>
                  <a:pt x="3387" y="550783"/>
                  <a:pt x="1445" y="564878"/>
                  <a:pt x="10160" y="571103"/>
                </a:cubicBezTo>
                <a:cubicBezTo>
                  <a:pt x="27589" y="583553"/>
                  <a:pt x="71120" y="591423"/>
                  <a:pt x="71120" y="591423"/>
                </a:cubicBezTo>
                <a:cubicBezTo>
                  <a:pt x="77893" y="601583"/>
                  <a:pt x="81280" y="615130"/>
                  <a:pt x="91440" y="621903"/>
                </a:cubicBezTo>
                <a:cubicBezTo>
                  <a:pt x="103058" y="629649"/>
                  <a:pt x="118654" y="628227"/>
                  <a:pt x="132080" y="632063"/>
                </a:cubicBezTo>
                <a:cubicBezTo>
                  <a:pt x="142378" y="635005"/>
                  <a:pt x="152981" y="637434"/>
                  <a:pt x="162560" y="642223"/>
                </a:cubicBezTo>
                <a:cubicBezTo>
                  <a:pt x="173482" y="647684"/>
                  <a:pt x="181882" y="657584"/>
                  <a:pt x="193040" y="662543"/>
                </a:cubicBezTo>
                <a:cubicBezTo>
                  <a:pt x="301856" y="710906"/>
                  <a:pt x="215500" y="657196"/>
                  <a:pt x="284480" y="703183"/>
                </a:cubicBezTo>
                <a:lnTo>
                  <a:pt x="731520" y="693023"/>
                </a:lnTo>
                <a:cubicBezTo>
                  <a:pt x="748774" y="692319"/>
                  <a:pt x="765106" y="684240"/>
                  <a:pt x="782320" y="682863"/>
                </a:cubicBezTo>
                <a:cubicBezTo>
                  <a:pt x="849922" y="677455"/>
                  <a:pt x="917787" y="676090"/>
                  <a:pt x="985520" y="672703"/>
                </a:cubicBezTo>
                <a:cubicBezTo>
                  <a:pt x="1044839" y="652930"/>
                  <a:pt x="987555" y="670264"/>
                  <a:pt x="1076960" y="652383"/>
                </a:cubicBezTo>
                <a:cubicBezTo>
                  <a:pt x="1144380" y="638899"/>
                  <a:pt x="1091508" y="643893"/>
                  <a:pt x="1168400" y="632063"/>
                </a:cubicBezTo>
                <a:cubicBezTo>
                  <a:pt x="1195387" y="627911"/>
                  <a:pt x="1222587" y="625290"/>
                  <a:pt x="1249680" y="621903"/>
                </a:cubicBezTo>
                <a:cubicBezTo>
                  <a:pt x="1330747" y="594881"/>
                  <a:pt x="1258602" y="616080"/>
                  <a:pt x="1432560" y="601583"/>
                </a:cubicBezTo>
                <a:cubicBezTo>
                  <a:pt x="1463122" y="599036"/>
                  <a:pt x="1493520" y="594810"/>
                  <a:pt x="1524000" y="591423"/>
                </a:cubicBezTo>
                <a:cubicBezTo>
                  <a:pt x="1597081" y="567063"/>
                  <a:pt x="1505818" y="596618"/>
                  <a:pt x="1595120" y="571103"/>
                </a:cubicBezTo>
                <a:cubicBezTo>
                  <a:pt x="1605418" y="568161"/>
                  <a:pt x="1615440" y="564330"/>
                  <a:pt x="1625600" y="560943"/>
                </a:cubicBezTo>
                <a:cubicBezTo>
                  <a:pt x="1663145" y="504625"/>
                  <a:pt x="1624438" y="549171"/>
                  <a:pt x="1676400" y="520303"/>
                </a:cubicBezTo>
                <a:cubicBezTo>
                  <a:pt x="1697748" y="508443"/>
                  <a:pt x="1737360" y="479663"/>
                  <a:pt x="1737360" y="479663"/>
                </a:cubicBezTo>
                <a:cubicBezTo>
                  <a:pt x="1740747" y="469503"/>
                  <a:pt x="1740830" y="457546"/>
                  <a:pt x="1747520" y="449183"/>
                </a:cubicBezTo>
                <a:cubicBezTo>
                  <a:pt x="1767453" y="424267"/>
                  <a:pt x="1801263" y="424210"/>
                  <a:pt x="1828800" y="418703"/>
                </a:cubicBezTo>
                <a:cubicBezTo>
                  <a:pt x="1838960" y="411930"/>
                  <a:pt x="1847434" y="401345"/>
                  <a:pt x="1859280" y="398383"/>
                </a:cubicBezTo>
                <a:cubicBezTo>
                  <a:pt x="1889032" y="390945"/>
                  <a:pt x="1920409" y="392886"/>
                  <a:pt x="1950720" y="388223"/>
                </a:cubicBezTo>
                <a:cubicBezTo>
                  <a:pt x="1964521" y="386100"/>
                  <a:pt x="1977706" y="380989"/>
                  <a:pt x="1991360" y="378063"/>
                </a:cubicBezTo>
                <a:cubicBezTo>
                  <a:pt x="2025131" y="370826"/>
                  <a:pt x="2059093" y="364516"/>
                  <a:pt x="2092960" y="357743"/>
                </a:cubicBezTo>
                <a:cubicBezTo>
                  <a:pt x="2127878" y="350759"/>
                  <a:pt x="2150921" y="346989"/>
                  <a:pt x="2184400" y="337423"/>
                </a:cubicBezTo>
                <a:cubicBezTo>
                  <a:pt x="2243987" y="320398"/>
                  <a:pt x="2185990" y="336628"/>
                  <a:pt x="2245360" y="306943"/>
                </a:cubicBezTo>
                <a:cubicBezTo>
                  <a:pt x="2254939" y="302154"/>
                  <a:pt x="2265680" y="300170"/>
                  <a:pt x="2275840" y="296783"/>
                </a:cubicBezTo>
                <a:cubicBezTo>
                  <a:pt x="2274042" y="273406"/>
                  <a:pt x="2287602" y="168017"/>
                  <a:pt x="2245360" y="134223"/>
                </a:cubicBezTo>
                <a:cubicBezTo>
                  <a:pt x="2236997" y="127533"/>
                  <a:pt x="2225270" y="126660"/>
                  <a:pt x="2214880" y="124063"/>
                </a:cubicBezTo>
                <a:cubicBezTo>
                  <a:pt x="2198127" y="119875"/>
                  <a:pt x="2181013" y="117290"/>
                  <a:pt x="2164080" y="113903"/>
                </a:cubicBezTo>
                <a:cubicBezTo>
                  <a:pt x="2153920" y="107130"/>
                  <a:pt x="2144758" y="98542"/>
                  <a:pt x="2133600" y="93583"/>
                </a:cubicBezTo>
                <a:cubicBezTo>
                  <a:pt x="2114027" y="84884"/>
                  <a:pt x="2090462" y="85144"/>
                  <a:pt x="2072640" y="73263"/>
                </a:cubicBezTo>
                <a:cubicBezTo>
                  <a:pt x="2062480" y="66490"/>
                  <a:pt x="2053318" y="57902"/>
                  <a:pt x="2042160" y="52943"/>
                </a:cubicBezTo>
                <a:cubicBezTo>
                  <a:pt x="1997592" y="33135"/>
                  <a:pt x="1948538" y="23621"/>
                  <a:pt x="1899920" y="22463"/>
                </a:cubicBezTo>
                <a:cubicBezTo>
                  <a:pt x="1642584" y="16336"/>
                  <a:pt x="1385147" y="15690"/>
                  <a:pt x="1127760" y="12303"/>
                </a:cubicBezTo>
                <a:cubicBezTo>
                  <a:pt x="1027777" y="-4361"/>
                  <a:pt x="1059682" y="-3839"/>
                  <a:pt x="914400" y="12303"/>
                </a:cubicBezTo>
                <a:cubicBezTo>
                  <a:pt x="903756" y="13486"/>
                  <a:pt x="893499" y="17674"/>
                  <a:pt x="883920" y="22463"/>
                </a:cubicBezTo>
                <a:cubicBezTo>
                  <a:pt x="860943" y="33951"/>
                  <a:pt x="834813" y="37703"/>
                  <a:pt x="812800" y="42783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37"/>
          <p:cNvSpPr/>
          <p:nvPr/>
        </p:nvSpPr>
        <p:spPr>
          <a:xfrm>
            <a:off x="274220" y="4490720"/>
            <a:ext cx="2204820" cy="640080"/>
          </a:xfrm>
          <a:custGeom>
            <a:avLst/>
            <a:gdLst>
              <a:gd name="connsiteX0" fmla="*/ 762100 w 2204820"/>
              <a:gd name="connsiteY0" fmla="*/ 40640 h 640080"/>
              <a:gd name="connsiteX1" fmla="*/ 711300 w 2204820"/>
              <a:gd name="connsiteY1" fmla="*/ 20320 h 640080"/>
              <a:gd name="connsiteX2" fmla="*/ 680820 w 2204820"/>
              <a:gd name="connsiteY2" fmla="*/ 10160 h 640080"/>
              <a:gd name="connsiteX3" fmla="*/ 528420 w 2204820"/>
              <a:gd name="connsiteY3" fmla="*/ 30480 h 640080"/>
              <a:gd name="connsiteX4" fmla="*/ 457300 w 2204820"/>
              <a:gd name="connsiteY4" fmla="*/ 101600 h 640080"/>
              <a:gd name="connsiteX5" fmla="*/ 457300 w 2204820"/>
              <a:gd name="connsiteY5" fmla="*/ 162560 h 640080"/>
              <a:gd name="connsiteX6" fmla="*/ 487780 w 2204820"/>
              <a:gd name="connsiteY6" fmla="*/ 172720 h 640080"/>
              <a:gd name="connsiteX7" fmla="*/ 477620 w 2204820"/>
              <a:gd name="connsiteY7" fmla="*/ 233680 h 640080"/>
              <a:gd name="connsiteX8" fmla="*/ 416660 w 2204820"/>
              <a:gd name="connsiteY8" fmla="*/ 254000 h 640080"/>
              <a:gd name="connsiteX9" fmla="*/ 386180 w 2204820"/>
              <a:gd name="connsiteY9" fmla="*/ 264160 h 640080"/>
              <a:gd name="connsiteX10" fmla="*/ 355700 w 2204820"/>
              <a:gd name="connsiteY10" fmla="*/ 274320 h 640080"/>
              <a:gd name="connsiteX11" fmla="*/ 243940 w 2204820"/>
              <a:gd name="connsiteY11" fmla="*/ 284480 h 640080"/>
              <a:gd name="connsiteX12" fmla="*/ 193140 w 2204820"/>
              <a:gd name="connsiteY12" fmla="*/ 294640 h 640080"/>
              <a:gd name="connsiteX13" fmla="*/ 132180 w 2204820"/>
              <a:gd name="connsiteY13" fmla="*/ 314960 h 640080"/>
              <a:gd name="connsiteX14" fmla="*/ 101700 w 2204820"/>
              <a:gd name="connsiteY14" fmla="*/ 325120 h 640080"/>
              <a:gd name="connsiteX15" fmla="*/ 10260 w 2204820"/>
              <a:gd name="connsiteY15" fmla="*/ 345440 h 640080"/>
              <a:gd name="connsiteX16" fmla="*/ 100 w 2204820"/>
              <a:gd name="connsiteY16" fmla="*/ 375920 h 640080"/>
              <a:gd name="connsiteX17" fmla="*/ 10260 w 2204820"/>
              <a:gd name="connsiteY17" fmla="*/ 497840 h 640080"/>
              <a:gd name="connsiteX18" fmla="*/ 40740 w 2204820"/>
              <a:gd name="connsiteY18" fmla="*/ 508000 h 640080"/>
              <a:gd name="connsiteX19" fmla="*/ 172820 w 2204820"/>
              <a:gd name="connsiteY19" fmla="*/ 518160 h 640080"/>
              <a:gd name="connsiteX20" fmla="*/ 243940 w 2204820"/>
              <a:gd name="connsiteY20" fmla="*/ 538480 h 640080"/>
              <a:gd name="connsiteX21" fmla="*/ 284580 w 2204820"/>
              <a:gd name="connsiteY21" fmla="*/ 548640 h 640080"/>
              <a:gd name="connsiteX22" fmla="*/ 365860 w 2204820"/>
              <a:gd name="connsiteY22" fmla="*/ 568960 h 640080"/>
              <a:gd name="connsiteX23" fmla="*/ 538580 w 2204820"/>
              <a:gd name="connsiteY23" fmla="*/ 579120 h 640080"/>
              <a:gd name="connsiteX24" fmla="*/ 630020 w 2204820"/>
              <a:gd name="connsiteY24" fmla="*/ 599440 h 640080"/>
              <a:gd name="connsiteX25" fmla="*/ 802740 w 2204820"/>
              <a:gd name="connsiteY25" fmla="*/ 609600 h 640080"/>
              <a:gd name="connsiteX26" fmla="*/ 843380 w 2204820"/>
              <a:gd name="connsiteY26" fmla="*/ 619760 h 640080"/>
              <a:gd name="connsiteX27" fmla="*/ 985620 w 2204820"/>
              <a:gd name="connsiteY27" fmla="*/ 640080 h 640080"/>
              <a:gd name="connsiteX28" fmla="*/ 1168500 w 2204820"/>
              <a:gd name="connsiteY28" fmla="*/ 629920 h 640080"/>
              <a:gd name="connsiteX29" fmla="*/ 1178660 w 2204820"/>
              <a:gd name="connsiteY29" fmla="*/ 599440 h 640080"/>
              <a:gd name="connsiteX30" fmla="*/ 1280260 w 2204820"/>
              <a:gd name="connsiteY30" fmla="*/ 568960 h 640080"/>
              <a:gd name="connsiteX31" fmla="*/ 1392020 w 2204820"/>
              <a:gd name="connsiteY31" fmla="*/ 528320 h 640080"/>
              <a:gd name="connsiteX32" fmla="*/ 1422500 w 2204820"/>
              <a:gd name="connsiteY32" fmla="*/ 518160 h 640080"/>
              <a:gd name="connsiteX33" fmla="*/ 1452980 w 2204820"/>
              <a:gd name="connsiteY33" fmla="*/ 497840 h 640080"/>
              <a:gd name="connsiteX34" fmla="*/ 1534260 w 2204820"/>
              <a:gd name="connsiteY34" fmla="*/ 487680 h 640080"/>
              <a:gd name="connsiteX35" fmla="*/ 1544420 w 2204820"/>
              <a:gd name="connsiteY35" fmla="*/ 375920 h 640080"/>
              <a:gd name="connsiteX36" fmla="*/ 1574900 w 2204820"/>
              <a:gd name="connsiteY36" fmla="*/ 355600 h 640080"/>
              <a:gd name="connsiteX37" fmla="*/ 1635860 w 2204820"/>
              <a:gd name="connsiteY37" fmla="*/ 335280 h 640080"/>
              <a:gd name="connsiteX38" fmla="*/ 1859380 w 2204820"/>
              <a:gd name="connsiteY38" fmla="*/ 314960 h 640080"/>
              <a:gd name="connsiteX39" fmla="*/ 1940660 w 2204820"/>
              <a:gd name="connsiteY39" fmla="*/ 304800 h 640080"/>
              <a:gd name="connsiteX40" fmla="*/ 1971140 w 2204820"/>
              <a:gd name="connsiteY40" fmla="*/ 284480 h 640080"/>
              <a:gd name="connsiteX41" fmla="*/ 2011780 w 2204820"/>
              <a:gd name="connsiteY41" fmla="*/ 274320 h 640080"/>
              <a:gd name="connsiteX42" fmla="*/ 2082900 w 2204820"/>
              <a:gd name="connsiteY42" fmla="*/ 254000 h 640080"/>
              <a:gd name="connsiteX43" fmla="*/ 2113380 w 2204820"/>
              <a:gd name="connsiteY43" fmla="*/ 233680 h 640080"/>
              <a:gd name="connsiteX44" fmla="*/ 2204820 w 2204820"/>
              <a:gd name="connsiteY44" fmla="*/ 193040 h 640080"/>
              <a:gd name="connsiteX45" fmla="*/ 2164180 w 2204820"/>
              <a:gd name="connsiteY45" fmla="*/ 142240 h 640080"/>
              <a:gd name="connsiteX46" fmla="*/ 2154020 w 2204820"/>
              <a:gd name="connsiteY46" fmla="*/ 111760 h 640080"/>
              <a:gd name="connsiteX47" fmla="*/ 2133700 w 2204820"/>
              <a:gd name="connsiteY47" fmla="*/ 81280 h 640080"/>
              <a:gd name="connsiteX48" fmla="*/ 2103220 w 2204820"/>
              <a:gd name="connsiteY48" fmla="*/ 60960 h 640080"/>
              <a:gd name="connsiteX49" fmla="*/ 1869540 w 2204820"/>
              <a:gd name="connsiteY49" fmla="*/ 30480 h 640080"/>
              <a:gd name="connsiteX50" fmla="*/ 1676500 w 2204820"/>
              <a:gd name="connsiteY50" fmla="*/ 20320 h 640080"/>
              <a:gd name="connsiteX51" fmla="*/ 1513940 w 2204820"/>
              <a:gd name="connsiteY51" fmla="*/ 10160 h 640080"/>
              <a:gd name="connsiteX52" fmla="*/ 1107540 w 2204820"/>
              <a:gd name="connsiteY52" fmla="*/ 0 h 640080"/>
              <a:gd name="connsiteX53" fmla="*/ 823060 w 2204820"/>
              <a:gd name="connsiteY53" fmla="*/ 10160 h 640080"/>
              <a:gd name="connsiteX54" fmla="*/ 762100 w 2204820"/>
              <a:gd name="connsiteY54" fmla="*/ 406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04820" h="640080">
                <a:moveTo>
                  <a:pt x="762100" y="40640"/>
                </a:moveTo>
                <a:cubicBezTo>
                  <a:pt x="743473" y="42333"/>
                  <a:pt x="728377" y="26724"/>
                  <a:pt x="711300" y="20320"/>
                </a:cubicBezTo>
                <a:cubicBezTo>
                  <a:pt x="701272" y="16560"/>
                  <a:pt x="691530" y="10160"/>
                  <a:pt x="680820" y="10160"/>
                </a:cubicBezTo>
                <a:cubicBezTo>
                  <a:pt x="621429" y="10160"/>
                  <a:pt x="582461" y="19672"/>
                  <a:pt x="528420" y="30480"/>
                </a:cubicBezTo>
                <a:cubicBezTo>
                  <a:pt x="481839" y="100351"/>
                  <a:pt x="510948" y="83717"/>
                  <a:pt x="457300" y="101600"/>
                </a:cubicBezTo>
                <a:cubicBezTo>
                  <a:pt x="450527" y="121920"/>
                  <a:pt x="436980" y="142240"/>
                  <a:pt x="457300" y="162560"/>
                </a:cubicBezTo>
                <a:cubicBezTo>
                  <a:pt x="464873" y="170133"/>
                  <a:pt x="477620" y="169333"/>
                  <a:pt x="487780" y="172720"/>
                </a:cubicBezTo>
                <a:cubicBezTo>
                  <a:pt x="484393" y="193040"/>
                  <a:pt x="491185" y="218177"/>
                  <a:pt x="477620" y="233680"/>
                </a:cubicBezTo>
                <a:cubicBezTo>
                  <a:pt x="463515" y="249800"/>
                  <a:pt x="436980" y="247227"/>
                  <a:pt x="416660" y="254000"/>
                </a:cubicBezTo>
                <a:lnTo>
                  <a:pt x="386180" y="264160"/>
                </a:lnTo>
                <a:cubicBezTo>
                  <a:pt x="376020" y="267547"/>
                  <a:pt x="366366" y="273350"/>
                  <a:pt x="355700" y="274320"/>
                </a:cubicBezTo>
                <a:lnTo>
                  <a:pt x="243940" y="284480"/>
                </a:lnTo>
                <a:cubicBezTo>
                  <a:pt x="227007" y="287867"/>
                  <a:pt x="209800" y="290096"/>
                  <a:pt x="193140" y="294640"/>
                </a:cubicBezTo>
                <a:cubicBezTo>
                  <a:pt x="172476" y="300276"/>
                  <a:pt x="152500" y="308187"/>
                  <a:pt x="132180" y="314960"/>
                </a:cubicBezTo>
                <a:cubicBezTo>
                  <a:pt x="122020" y="318347"/>
                  <a:pt x="112264" y="323359"/>
                  <a:pt x="101700" y="325120"/>
                </a:cubicBezTo>
                <a:cubicBezTo>
                  <a:pt x="30176" y="337041"/>
                  <a:pt x="60283" y="328766"/>
                  <a:pt x="10260" y="345440"/>
                </a:cubicBezTo>
                <a:cubicBezTo>
                  <a:pt x="6873" y="355600"/>
                  <a:pt x="100" y="365210"/>
                  <a:pt x="100" y="375920"/>
                </a:cubicBezTo>
                <a:cubicBezTo>
                  <a:pt x="100" y="416701"/>
                  <a:pt x="-1733" y="458863"/>
                  <a:pt x="10260" y="497840"/>
                </a:cubicBezTo>
                <a:cubicBezTo>
                  <a:pt x="13410" y="508076"/>
                  <a:pt x="30113" y="506672"/>
                  <a:pt x="40740" y="508000"/>
                </a:cubicBezTo>
                <a:cubicBezTo>
                  <a:pt x="84556" y="513477"/>
                  <a:pt x="128793" y="514773"/>
                  <a:pt x="172820" y="518160"/>
                </a:cubicBezTo>
                <a:cubicBezTo>
                  <a:pt x="299867" y="549922"/>
                  <a:pt x="141910" y="509329"/>
                  <a:pt x="243940" y="538480"/>
                </a:cubicBezTo>
                <a:cubicBezTo>
                  <a:pt x="257366" y="542316"/>
                  <a:pt x="271154" y="544804"/>
                  <a:pt x="284580" y="548640"/>
                </a:cubicBezTo>
                <a:cubicBezTo>
                  <a:pt x="321608" y="559219"/>
                  <a:pt x="320416" y="564829"/>
                  <a:pt x="365860" y="568960"/>
                </a:cubicBezTo>
                <a:cubicBezTo>
                  <a:pt x="423296" y="574181"/>
                  <a:pt x="481007" y="575733"/>
                  <a:pt x="538580" y="579120"/>
                </a:cubicBezTo>
                <a:cubicBezTo>
                  <a:pt x="560214" y="584528"/>
                  <a:pt x="609751" y="597597"/>
                  <a:pt x="630020" y="599440"/>
                </a:cubicBezTo>
                <a:cubicBezTo>
                  <a:pt x="687456" y="604661"/>
                  <a:pt x="745167" y="606213"/>
                  <a:pt x="802740" y="609600"/>
                </a:cubicBezTo>
                <a:cubicBezTo>
                  <a:pt x="816287" y="612987"/>
                  <a:pt x="829688" y="617022"/>
                  <a:pt x="843380" y="619760"/>
                </a:cubicBezTo>
                <a:cubicBezTo>
                  <a:pt x="892209" y="629526"/>
                  <a:pt x="935674" y="633837"/>
                  <a:pt x="985620" y="640080"/>
                </a:cubicBezTo>
                <a:cubicBezTo>
                  <a:pt x="1046580" y="636693"/>
                  <a:pt x="1108756" y="642498"/>
                  <a:pt x="1168500" y="629920"/>
                </a:cubicBezTo>
                <a:cubicBezTo>
                  <a:pt x="1178980" y="627714"/>
                  <a:pt x="1169945" y="605665"/>
                  <a:pt x="1178660" y="599440"/>
                </a:cubicBezTo>
                <a:cubicBezTo>
                  <a:pt x="1191979" y="589926"/>
                  <a:pt x="1258534" y="574391"/>
                  <a:pt x="1280260" y="568960"/>
                </a:cubicBezTo>
                <a:cubicBezTo>
                  <a:pt x="1344156" y="526362"/>
                  <a:pt x="1275612" y="567123"/>
                  <a:pt x="1392020" y="528320"/>
                </a:cubicBezTo>
                <a:cubicBezTo>
                  <a:pt x="1402180" y="524933"/>
                  <a:pt x="1412921" y="522949"/>
                  <a:pt x="1422500" y="518160"/>
                </a:cubicBezTo>
                <a:cubicBezTo>
                  <a:pt x="1433422" y="512699"/>
                  <a:pt x="1441199" y="501053"/>
                  <a:pt x="1452980" y="497840"/>
                </a:cubicBezTo>
                <a:cubicBezTo>
                  <a:pt x="1479322" y="490656"/>
                  <a:pt x="1507167" y="491067"/>
                  <a:pt x="1534260" y="487680"/>
                </a:cubicBezTo>
                <a:cubicBezTo>
                  <a:pt x="1537647" y="450427"/>
                  <a:pt x="1533419" y="411673"/>
                  <a:pt x="1544420" y="375920"/>
                </a:cubicBezTo>
                <a:cubicBezTo>
                  <a:pt x="1548011" y="364249"/>
                  <a:pt x="1563742" y="360559"/>
                  <a:pt x="1574900" y="355600"/>
                </a:cubicBezTo>
                <a:cubicBezTo>
                  <a:pt x="1594473" y="346901"/>
                  <a:pt x="1615540" y="342053"/>
                  <a:pt x="1635860" y="335280"/>
                </a:cubicBezTo>
                <a:cubicBezTo>
                  <a:pt x="1727469" y="304744"/>
                  <a:pt x="1655645" y="325683"/>
                  <a:pt x="1859380" y="314960"/>
                </a:cubicBezTo>
                <a:cubicBezTo>
                  <a:pt x="1886473" y="311573"/>
                  <a:pt x="1914318" y="311984"/>
                  <a:pt x="1940660" y="304800"/>
                </a:cubicBezTo>
                <a:cubicBezTo>
                  <a:pt x="1952441" y="301587"/>
                  <a:pt x="1959917" y="289290"/>
                  <a:pt x="1971140" y="284480"/>
                </a:cubicBezTo>
                <a:cubicBezTo>
                  <a:pt x="1983975" y="278979"/>
                  <a:pt x="1998354" y="278156"/>
                  <a:pt x="2011780" y="274320"/>
                </a:cubicBezTo>
                <a:cubicBezTo>
                  <a:pt x="2113810" y="245169"/>
                  <a:pt x="1955853" y="285762"/>
                  <a:pt x="2082900" y="254000"/>
                </a:cubicBezTo>
                <a:cubicBezTo>
                  <a:pt x="2093060" y="247227"/>
                  <a:pt x="2102222" y="238639"/>
                  <a:pt x="2113380" y="233680"/>
                </a:cubicBezTo>
                <a:cubicBezTo>
                  <a:pt x="2222196" y="185317"/>
                  <a:pt x="2135840" y="239027"/>
                  <a:pt x="2204820" y="193040"/>
                </a:cubicBezTo>
                <a:cubicBezTo>
                  <a:pt x="2179393" y="91332"/>
                  <a:pt x="2217624" y="195684"/>
                  <a:pt x="2164180" y="142240"/>
                </a:cubicBezTo>
                <a:cubicBezTo>
                  <a:pt x="2156607" y="134667"/>
                  <a:pt x="2158809" y="121339"/>
                  <a:pt x="2154020" y="111760"/>
                </a:cubicBezTo>
                <a:cubicBezTo>
                  <a:pt x="2148559" y="100838"/>
                  <a:pt x="2142334" y="89914"/>
                  <a:pt x="2133700" y="81280"/>
                </a:cubicBezTo>
                <a:cubicBezTo>
                  <a:pt x="2125066" y="72646"/>
                  <a:pt x="2114696" y="65133"/>
                  <a:pt x="2103220" y="60960"/>
                </a:cubicBezTo>
                <a:cubicBezTo>
                  <a:pt x="2023807" y="32083"/>
                  <a:pt x="1956356" y="35587"/>
                  <a:pt x="1869540" y="30480"/>
                </a:cubicBezTo>
                <a:lnTo>
                  <a:pt x="1676500" y="20320"/>
                </a:lnTo>
                <a:cubicBezTo>
                  <a:pt x="1622296" y="17223"/>
                  <a:pt x="1568198" y="12098"/>
                  <a:pt x="1513940" y="10160"/>
                </a:cubicBezTo>
                <a:cubicBezTo>
                  <a:pt x="1378517" y="5323"/>
                  <a:pt x="1243007" y="3387"/>
                  <a:pt x="1107540" y="0"/>
                </a:cubicBezTo>
                <a:cubicBezTo>
                  <a:pt x="1012713" y="3387"/>
                  <a:pt x="917793" y="4747"/>
                  <a:pt x="823060" y="10160"/>
                </a:cubicBezTo>
                <a:cubicBezTo>
                  <a:pt x="799152" y="11526"/>
                  <a:pt x="780727" y="38947"/>
                  <a:pt x="762100" y="40640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974901" y="5804203"/>
            <a:ext cx="3777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Note: The Monetary Base (MB) the first thing to increase when the Fed buys bonds. Once banks start lending, money supply will then increase.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3730" y="11144"/>
            <a:ext cx="346987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>
                <a:solidFill>
                  <a:srgbClr val="FF0000"/>
                </a:solidFill>
              </a:rPr>
              <a:t>The Fed buying bonds will increase the monetary base first, then the money supply when banks start to loan.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220" y="6066503"/>
            <a:ext cx="1102410" cy="4088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6934613" y="6196211"/>
            <a:ext cx="1183914" cy="4088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66180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reserve bank buys $50 million worth of bonds, what is the maximum effect on the money supply? Assume the reserve requirement = 0.2</a:t>
            </a:r>
          </a:p>
          <a:p>
            <a:r>
              <a:rPr lang="en-US" dirty="0">
                <a:solidFill>
                  <a:srgbClr val="FF0000"/>
                </a:solidFill>
              </a:rPr>
              <a:t>The 50 million goes directly into the money supply</a:t>
            </a:r>
          </a:p>
          <a:p>
            <a:r>
              <a:rPr lang="en-US" dirty="0">
                <a:solidFill>
                  <a:srgbClr val="FF0000"/>
                </a:solidFill>
              </a:rPr>
              <a:t>∆MS = money for bond x 1/</a:t>
            </a:r>
            <a:r>
              <a:rPr lang="en-US" dirty="0" err="1">
                <a:solidFill>
                  <a:srgbClr val="FF0000"/>
                </a:solidFill>
              </a:rPr>
              <a:t>rr</a:t>
            </a:r>
            <a:r>
              <a:rPr lang="en-US" dirty="0">
                <a:solidFill>
                  <a:srgbClr val="FF0000"/>
                </a:solidFill>
              </a:rPr>
              <a:t> = 50 million x 1/0.2 = 250 million</a:t>
            </a: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5905737" y="30995"/>
            <a:ext cx="1138843" cy="4840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Deposit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920" y="1019610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2319" y="188009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5818" y="3058837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$12.5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5088" y="4275486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$6.25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956" y="1574423"/>
            <a:ext cx="196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$50</a:t>
            </a:r>
          </a:p>
          <a:p>
            <a:r>
              <a:rPr lang="en-US" dirty="0"/>
              <a:t>ER = $50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$25</a:t>
            </a:r>
          </a:p>
          <a:p>
            <a:r>
              <a:rPr lang="en-US" dirty="0"/>
              <a:t>RR = $25</a:t>
            </a:r>
          </a:p>
          <a:p>
            <a:r>
              <a:rPr lang="en-US" dirty="0"/>
              <a:t>ER = $25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$12.5</a:t>
            </a:r>
          </a:p>
          <a:p>
            <a:r>
              <a:rPr lang="en-US" sz="1600" dirty="0"/>
              <a:t>RR = $12.5</a:t>
            </a:r>
          </a:p>
          <a:p>
            <a:r>
              <a:rPr lang="en-US" sz="1600" dirty="0"/>
              <a:t>ER = $12.5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$6.25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original loan to work out the total change to money supply.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48470" y="1586043"/>
            <a:ext cx="4170393" cy="338554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∆Money Supply = ∆Loans = First Loan x 1/RRR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3123" y="171877"/>
            <a:ext cx="4329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 from customer, therefore initial amount is $100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$50</a:t>
            </a:r>
          </a:p>
          <a:p>
            <a:r>
              <a:rPr lang="en-US" dirty="0"/>
              <a:t>RR = $50</a:t>
            </a:r>
          </a:p>
          <a:p>
            <a:r>
              <a:rPr lang="en-US" dirty="0"/>
              <a:t>ER = $50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75559" y="138600"/>
            <a:ext cx="6960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When the question asks for the change of deposits instead of money supply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9954" y="2153163"/>
            <a:ext cx="4170393" cy="584775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∆Deposits = First Deposit x 1/RRR</a:t>
            </a:r>
          </a:p>
          <a:p>
            <a:r>
              <a:rPr lang="en-AU" sz="1600" b="1" dirty="0"/>
              <a:t>= 100 x 1/0.5 = 200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399058" y="1393293"/>
            <a:ext cx="5039255" cy="6813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251178" y="1461295"/>
            <a:ext cx="4964976" cy="588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hlinkClick r:id="rId3" action="ppaction://hlinksldjump"/>
          </p:cNvPr>
          <p:cNvSpPr/>
          <p:nvPr/>
        </p:nvSpPr>
        <p:spPr>
          <a:xfrm>
            <a:off x="5111558" y="1043715"/>
            <a:ext cx="1138843" cy="484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205962" y="-44537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579741" y="967490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57840" y="1676303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72700" y="2842391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199964" y="4086491"/>
            <a:ext cx="933216" cy="800039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CCACBF-171D-D9EF-FDF8-AD647DC7BA9C}"/>
              </a:ext>
            </a:extLst>
          </p:cNvPr>
          <p:cNvSpPr/>
          <p:nvPr/>
        </p:nvSpPr>
        <p:spPr>
          <a:xfrm>
            <a:off x="6676541" y="2078214"/>
            <a:ext cx="933216" cy="800039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customer deposits $1000 in a bank, what is the total maximum increase in deposits in the banking system. Assume a </a:t>
            </a:r>
            <a:r>
              <a:rPr lang="en-US" dirty="0" err="1"/>
              <a:t>rr</a:t>
            </a:r>
            <a:r>
              <a:rPr lang="en-US" dirty="0"/>
              <a:t> of 0.1.</a:t>
            </a:r>
          </a:p>
          <a:p>
            <a:r>
              <a:rPr lang="en-US" dirty="0">
                <a:solidFill>
                  <a:srgbClr val="FF0000"/>
                </a:solidFill>
              </a:rPr>
              <a:t>∆deposits = first deposit x 1/</a:t>
            </a:r>
            <a:r>
              <a:rPr lang="en-US" dirty="0" err="1">
                <a:solidFill>
                  <a:srgbClr val="FF0000"/>
                </a:solidFill>
              </a:rPr>
              <a:t>rr</a:t>
            </a:r>
            <a:r>
              <a:rPr lang="en-US" dirty="0">
                <a:solidFill>
                  <a:srgbClr val="FF0000"/>
                </a:solidFill>
              </a:rPr>
              <a:t> = 1000 x 1/0.1 = 10,000</a:t>
            </a: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5111558" y="1043715"/>
            <a:ext cx="1138843" cy="484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Normal Supply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5" y="617671"/>
            <a:ext cx="1153160" cy="107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1574423"/>
            <a:ext cx="1153160" cy="107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26" y="2522329"/>
            <a:ext cx="1153160" cy="10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9" y="3600614"/>
            <a:ext cx="1153160" cy="107301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499034">
            <a:off x="2053050" y="1210360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503662">
            <a:off x="3871941" y="1981130"/>
            <a:ext cx="104058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740576">
            <a:off x="5555875" y="3055693"/>
            <a:ext cx="927439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920" y="1019610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2319" y="1880098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5818" y="3058837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$12.5</a:t>
            </a:r>
          </a:p>
        </p:txBody>
      </p:sp>
      <p:sp>
        <p:nvSpPr>
          <p:cNvPr id="14" name="Curved Down Arrow 13"/>
          <p:cNvSpPr/>
          <p:nvPr/>
        </p:nvSpPr>
        <p:spPr>
          <a:xfrm rot="11795574" flipH="1" flipV="1">
            <a:off x="7113235" y="3910686"/>
            <a:ext cx="1065862" cy="452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5088" y="4275486"/>
            <a:ext cx="9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$6.25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3634" y="5346962"/>
            <a:ext cx="12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Etc.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956" y="1574423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$100</a:t>
            </a:r>
          </a:p>
          <a:p>
            <a:r>
              <a:rPr lang="en-US" dirty="0"/>
              <a:t>RR = $50</a:t>
            </a:r>
          </a:p>
          <a:p>
            <a:r>
              <a:rPr lang="en-US" dirty="0"/>
              <a:t>ER = $50</a:t>
            </a:r>
          </a:p>
          <a:p>
            <a:r>
              <a:rPr lang="en-US" dirty="0"/>
              <a:t>∆MS = 50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92" y="4660342"/>
            <a:ext cx="1153160" cy="1073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7124" y="3492034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$25</a:t>
            </a:r>
          </a:p>
          <a:p>
            <a:r>
              <a:rPr lang="en-US" dirty="0"/>
              <a:t>RR = $12.5</a:t>
            </a:r>
          </a:p>
          <a:p>
            <a:r>
              <a:rPr lang="en-US" dirty="0"/>
              <a:t>ER = $12.5</a:t>
            </a:r>
          </a:p>
          <a:p>
            <a:r>
              <a:rPr lang="en-US" dirty="0"/>
              <a:t>∆MS = 12.5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20190" y="4576266"/>
            <a:ext cx="19652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Deposits = $12.5</a:t>
            </a:r>
          </a:p>
          <a:p>
            <a:r>
              <a:rPr lang="en-US" sz="1600" dirty="0"/>
              <a:t>RR = $6.75</a:t>
            </a:r>
          </a:p>
          <a:p>
            <a:r>
              <a:rPr lang="en-US" sz="1600" dirty="0"/>
              <a:t>ER = $6.75</a:t>
            </a:r>
          </a:p>
          <a:p>
            <a:r>
              <a:rPr lang="en-US" sz="1600" dirty="0"/>
              <a:t>∆MS = 6.75</a:t>
            </a:r>
          </a:p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537" y="5712193"/>
            <a:ext cx="19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$6.25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40987" y="5608572"/>
            <a:ext cx="2355752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050" dirty="0">
                <a:solidFill>
                  <a:srgbClr val="FF0000"/>
                </a:solidFill>
              </a:rPr>
              <a:t>The Money Multiplier (MM) = 1/RRR</a:t>
            </a:r>
          </a:p>
          <a:p>
            <a:r>
              <a:rPr lang="en-AU" sz="1050" dirty="0">
                <a:solidFill>
                  <a:srgbClr val="FF0000"/>
                </a:solidFill>
              </a:rPr>
              <a:t>We multiply this by the original loan to work out the total change to money supply.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83407" y="1826127"/>
            <a:ext cx="4695480" cy="707886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2000" b="1" dirty="0"/>
              <a:t>∆Reserves= Initial Change x 1/RRR</a:t>
            </a:r>
          </a:p>
          <a:p>
            <a:r>
              <a:rPr lang="en-AU" sz="2000" b="1" dirty="0"/>
              <a:t>=50 x 1/0.5 = 100</a:t>
            </a:r>
          </a:p>
        </p:txBody>
      </p:sp>
      <p:sp>
        <p:nvSpPr>
          <p:cNvPr id="41" name="Curved Down Arrow 40"/>
          <p:cNvSpPr/>
          <p:nvPr/>
        </p:nvSpPr>
        <p:spPr>
          <a:xfrm rot="1499034">
            <a:off x="604254" y="362627"/>
            <a:ext cx="927438" cy="4679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3124" y="171877"/>
            <a:ext cx="166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</a:rPr>
              <a:t>$100 deposit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961" y="2552328"/>
            <a:ext cx="196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= $50</a:t>
            </a:r>
          </a:p>
          <a:p>
            <a:r>
              <a:rPr lang="en-US" dirty="0"/>
              <a:t>RR = $25</a:t>
            </a:r>
          </a:p>
          <a:p>
            <a:r>
              <a:rPr lang="en-US" dirty="0"/>
              <a:t>ER = $25</a:t>
            </a:r>
          </a:p>
          <a:p>
            <a:r>
              <a:rPr lang="en-US" dirty="0"/>
              <a:t>∆MS = 25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00792" y="194920"/>
            <a:ext cx="7678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Change to total reserves when a customer deposits money in a bank.</a:t>
            </a:r>
          </a:p>
        </p:txBody>
      </p:sp>
      <p:sp>
        <p:nvSpPr>
          <p:cNvPr id="33" name="Oval 32">
            <a:hlinkClick r:id="rId3" action="ppaction://hlinksldjump"/>
          </p:cNvPr>
          <p:cNvSpPr/>
          <p:nvPr/>
        </p:nvSpPr>
        <p:spPr>
          <a:xfrm>
            <a:off x="3018979" y="236361"/>
            <a:ext cx="1138843" cy="484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29331" y="1751768"/>
            <a:ext cx="1116341" cy="560357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77758" y="2860164"/>
            <a:ext cx="1116341" cy="381261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907124" y="3767926"/>
            <a:ext cx="1116341" cy="381261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62544" y="4845635"/>
            <a:ext cx="1116341" cy="381261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68437" y="1360013"/>
            <a:ext cx="4170393" cy="338554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b="1" dirty="0"/>
              <a:t>∆Money Supply = ∆Loans = First Loan x 1/RRR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519025" y="1167263"/>
            <a:ext cx="5039255" cy="6813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371145" y="1235265"/>
            <a:ext cx="4964976" cy="588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41C29AC-3A5B-FB18-278B-E4C4F89F9AA6}"/>
              </a:ext>
            </a:extLst>
          </p:cNvPr>
          <p:cNvSpPr/>
          <p:nvPr/>
        </p:nvSpPr>
        <p:spPr>
          <a:xfrm>
            <a:off x="6919478" y="2074276"/>
            <a:ext cx="1116341" cy="381261"/>
          </a:xfrm>
          <a:prstGeom prst="ellips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customer deposits $1000 in a bank, what is the total maximum increase in reserves in the banking system. Assume a </a:t>
            </a:r>
            <a:r>
              <a:rPr lang="en-US" dirty="0" err="1"/>
              <a:t>rr</a:t>
            </a:r>
            <a:r>
              <a:rPr lang="en-US" dirty="0"/>
              <a:t> of 0.1.</a:t>
            </a:r>
          </a:p>
          <a:p>
            <a:r>
              <a:rPr lang="en-US" dirty="0">
                <a:solidFill>
                  <a:srgbClr val="FF0000"/>
                </a:solidFill>
              </a:rPr>
              <a:t>∆reserves = first increase to reserves x 1/</a:t>
            </a:r>
            <a:r>
              <a:rPr lang="en-US" dirty="0" err="1">
                <a:solidFill>
                  <a:srgbClr val="FF0000"/>
                </a:solidFill>
              </a:rPr>
              <a:t>rr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= (1000x0.1) x 1/0.1 </a:t>
            </a:r>
          </a:p>
          <a:p>
            <a:r>
              <a:rPr lang="en-US" dirty="0">
                <a:solidFill>
                  <a:srgbClr val="FF0000"/>
                </a:solidFill>
              </a:rPr>
              <a:t>= 100 x 1/0.1 </a:t>
            </a:r>
          </a:p>
          <a:p>
            <a:r>
              <a:rPr lang="en-US" dirty="0">
                <a:solidFill>
                  <a:srgbClr val="FF0000"/>
                </a:solidFill>
              </a:rPr>
              <a:t>= 1000</a:t>
            </a: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3018979" y="236361"/>
            <a:ext cx="1138843" cy="484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095"/>
            <a:ext cx="4347556" cy="547987"/>
          </a:xfrm>
        </p:spPr>
        <p:txBody>
          <a:bodyPr>
            <a:normAutofit fontScale="90000"/>
          </a:bodyPr>
          <a:lstStyle/>
          <a:p>
            <a:r>
              <a:rPr lang="en-US" dirty="0"/>
              <a:t>Same Numbers but Different 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3360" y="1396015"/>
            <a:ext cx="2884516" cy="26766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u="sng" dirty="0"/>
              <a:t>Normal Money Supply Questions</a:t>
            </a:r>
          </a:p>
          <a:p>
            <a:r>
              <a:rPr lang="en-US" dirty="0"/>
              <a:t>Usually when customer deposits money in bank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359035" y="1396015"/>
            <a:ext cx="3013363" cy="2679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Buying/Selling Bond questions</a:t>
            </a:r>
          </a:p>
          <a:p>
            <a:r>
              <a:rPr lang="en-US" dirty="0"/>
              <a:t>Happens when the government buys/sells bonds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578138" y="1414597"/>
            <a:ext cx="2393372" cy="2679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Deposit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deposits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6916191" y="748364"/>
            <a:ext cx="1138843" cy="4840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4046913" y="788421"/>
            <a:ext cx="1138843" cy="4840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4" action="ppaction://hlinksldjump"/>
          </p:cNvPr>
          <p:cNvSpPr/>
          <p:nvPr/>
        </p:nvSpPr>
        <p:spPr>
          <a:xfrm>
            <a:off x="748147" y="788422"/>
            <a:ext cx="1138843" cy="484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9217776" y="1329912"/>
            <a:ext cx="2684318" cy="2679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u="sng" dirty="0"/>
              <a:t>Reserves Questions</a:t>
            </a:r>
          </a:p>
          <a:p>
            <a:r>
              <a:rPr lang="en-US" dirty="0"/>
              <a:t>Calculate the </a:t>
            </a:r>
            <a:r>
              <a:rPr lang="en-AU" dirty="0"/>
              <a:t>∆ </a:t>
            </a:r>
            <a:r>
              <a:rPr lang="en-US" dirty="0"/>
              <a:t>reserves in the bank system instead of the </a:t>
            </a:r>
            <a:r>
              <a:rPr lang="en-AU" dirty="0"/>
              <a:t>∆ </a:t>
            </a:r>
            <a:r>
              <a:rPr lang="en-US" dirty="0"/>
              <a:t>money supply</a:t>
            </a:r>
          </a:p>
        </p:txBody>
      </p:sp>
      <p:sp>
        <p:nvSpPr>
          <p:cNvPr id="14" name="Oval 13">
            <a:hlinkClick r:id="rId2" action="ppaction://hlinksldjump"/>
          </p:cNvPr>
          <p:cNvSpPr/>
          <p:nvPr/>
        </p:nvSpPr>
        <p:spPr>
          <a:xfrm>
            <a:off x="9890760" y="584140"/>
            <a:ext cx="1138843" cy="484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89315" y="153626"/>
            <a:ext cx="497764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$50 million with a RRR of 0.2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633" y="4181265"/>
            <a:ext cx="2815243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∆MS = ∆Initial x Money Multiplier</a:t>
            </a:r>
          </a:p>
          <a:p>
            <a:endParaRPr lang="en-US" dirty="0"/>
          </a:p>
          <a:p>
            <a:r>
              <a:rPr lang="en-US" dirty="0"/>
              <a:t>Initial = 50 x (1-0.2) = 40</a:t>
            </a:r>
          </a:p>
          <a:p>
            <a:endParaRPr lang="en-US" dirty="0"/>
          </a:p>
          <a:p>
            <a:r>
              <a:rPr lang="en-US" dirty="0"/>
              <a:t>∆MS = 40 x 1/0.2 = 200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8488" y="4199383"/>
            <a:ext cx="2815243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∆MS = ∆Initial x Money Multiplier</a:t>
            </a:r>
          </a:p>
          <a:p>
            <a:endParaRPr lang="en-US" dirty="0"/>
          </a:p>
          <a:p>
            <a:r>
              <a:rPr lang="en-US" dirty="0"/>
              <a:t>Initial = 50 because when </a:t>
            </a:r>
            <a:r>
              <a:rPr lang="en-US" dirty="0" err="1"/>
              <a:t>gov</a:t>
            </a:r>
            <a:r>
              <a:rPr lang="en-US" dirty="0"/>
              <a:t> buys bonds it uses money not in the MS</a:t>
            </a:r>
          </a:p>
          <a:p>
            <a:endParaRPr lang="en-US" dirty="0"/>
          </a:p>
          <a:p>
            <a:r>
              <a:rPr lang="en-US" dirty="0"/>
              <a:t>∆MS = 50 x 1/0.2 = 250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61759" y="4199383"/>
            <a:ext cx="281524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∆deposits	 = ∆Initial deposit x Money Multiplier</a:t>
            </a:r>
          </a:p>
          <a:p>
            <a:endParaRPr lang="en-US" dirty="0"/>
          </a:p>
          <a:p>
            <a:r>
              <a:rPr lang="en-US" dirty="0"/>
              <a:t>Initial = 50</a:t>
            </a:r>
          </a:p>
          <a:p>
            <a:endParaRPr lang="en-US" dirty="0"/>
          </a:p>
          <a:p>
            <a:r>
              <a:rPr lang="en-US" dirty="0"/>
              <a:t>∆Deposits = 50 x 1/0.2 = 250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76757" y="4181265"/>
            <a:ext cx="281524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∆reserves </a:t>
            </a:r>
            <a:r>
              <a:rPr lang="en-US" dirty="0"/>
              <a:t>= ∆Initial reserve x Money Multiplier</a:t>
            </a:r>
          </a:p>
          <a:p>
            <a:endParaRPr lang="en-US" dirty="0"/>
          </a:p>
          <a:p>
            <a:r>
              <a:rPr lang="en-US" dirty="0"/>
              <a:t>Initial = 50 x 0.2 = 10 </a:t>
            </a:r>
          </a:p>
          <a:p>
            <a:endParaRPr lang="en-US" dirty="0"/>
          </a:p>
          <a:p>
            <a:r>
              <a:rPr lang="en-US" dirty="0"/>
              <a:t>∆Reserves = 10 x 1/0.2 = 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924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Explanation of Money NOT already in the money supply questions – The government buys and sells bonds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297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43" y="2113625"/>
            <a:ext cx="1984018" cy="119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6" y="-36179"/>
            <a:ext cx="10515600" cy="815914"/>
          </a:xfrm>
        </p:spPr>
        <p:txBody>
          <a:bodyPr/>
          <a:lstStyle/>
          <a:p>
            <a:r>
              <a:rPr lang="en-AU" dirty="0"/>
              <a:t>Buying Bonds vs Selling Bonds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220" y="788788"/>
            <a:ext cx="10433539" cy="111753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Money that the Fed holds is not a part of the money supply.</a:t>
            </a:r>
          </a:p>
          <a:p>
            <a:r>
              <a:rPr lang="en-AU" dirty="0"/>
              <a:t>So when the </a:t>
            </a:r>
            <a:r>
              <a:rPr lang="en-AU" dirty="0">
                <a:solidFill>
                  <a:srgbClr val="00B050"/>
                </a:solidFill>
              </a:rPr>
              <a:t>Fed buys they put new money in the money supply </a:t>
            </a:r>
            <a:r>
              <a:rPr lang="en-AU" dirty="0"/>
              <a:t>and when they </a:t>
            </a:r>
            <a:r>
              <a:rPr lang="en-AU" dirty="0">
                <a:solidFill>
                  <a:srgbClr val="FF0000"/>
                </a:solidFill>
              </a:rPr>
              <a:t>sell they take money out of the money supply</a:t>
            </a:r>
            <a:r>
              <a:rPr lang="en-AU" dirty="0"/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9254086" y="2940044"/>
            <a:ext cx="2800168" cy="2911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ight Arrow 6"/>
          <p:cNvSpPr/>
          <p:nvPr/>
        </p:nvSpPr>
        <p:spPr>
          <a:xfrm rot="3260380">
            <a:off x="9094528" y="3832989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217" y="4694693"/>
            <a:ext cx="917704" cy="85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0197" y="3847792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33" y="3361008"/>
            <a:ext cx="940453" cy="58122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3841103">
            <a:off x="9636954" y="3486143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07" y="2156462"/>
            <a:ext cx="1984018" cy="119252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803872" y="3014594"/>
            <a:ext cx="2800168" cy="2911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833" y="3306696"/>
            <a:ext cx="1039068" cy="477082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3260380">
            <a:off x="2644314" y="3907539"/>
            <a:ext cx="1254172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03" y="4769243"/>
            <a:ext cx="917704" cy="853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326" y="4282806"/>
            <a:ext cx="940453" cy="581224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841103">
            <a:off x="2696330" y="3356303"/>
            <a:ext cx="1858404" cy="29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935" y="4056952"/>
            <a:ext cx="1039068" cy="477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8938" y="4167068"/>
            <a:ext cx="2402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 leave the system and </a:t>
            </a:r>
            <a:r>
              <a:rPr lang="en-AU" dirty="0">
                <a:solidFill>
                  <a:srgbClr val="00B0F0"/>
                </a:solidFill>
              </a:rPr>
              <a:t>money enters the money supply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Therefore </a:t>
            </a:r>
            <a:r>
              <a:rPr lang="en-AU" b="1" dirty="0"/>
              <a:t>money supply increases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>
                <a:solidFill>
                  <a:srgbClr val="00B050"/>
                </a:solidFill>
              </a:rPr>
              <a:t>B</a:t>
            </a:r>
            <a:r>
              <a:rPr lang="en-AU" dirty="0"/>
              <a:t>uy = </a:t>
            </a:r>
            <a:r>
              <a:rPr lang="en-AU" dirty="0">
                <a:solidFill>
                  <a:srgbClr val="00B050"/>
                </a:solidFill>
              </a:rPr>
              <a:t>B</a:t>
            </a:r>
            <a:r>
              <a:rPr lang="en-AU" dirty="0"/>
              <a:t>ig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25319" y="4296776"/>
            <a:ext cx="238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 enter the system and </a:t>
            </a:r>
            <a:r>
              <a:rPr lang="en-AU" dirty="0">
                <a:solidFill>
                  <a:srgbClr val="00B0F0"/>
                </a:solidFill>
              </a:rPr>
              <a:t>money leaves the money supply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Therefore </a:t>
            </a:r>
            <a:r>
              <a:rPr lang="en-AU" b="1" dirty="0"/>
              <a:t>money supply decreases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>
                <a:solidFill>
                  <a:srgbClr val="FF0000"/>
                </a:solidFill>
              </a:rPr>
              <a:t>S</a:t>
            </a:r>
            <a:r>
              <a:rPr lang="en-AU" dirty="0"/>
              <a:t>ell = </a:t>
            </a:r>
            <a:r>
              <a:rPr lang="en-AU" dirty="0">
                <a:solidFill>
                  <a:srgbClr val="FF0000"/>
                </a:solidFill>
              </a:rPr>
              <a:t>S</a:t>
            </a:r>
            <a:r>
              <a:rPr lang="en-AU" dirty="0"/>
              <a:t>mall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5659" y="3014594"/>
            <a:ext cx="81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M1 &amp; M2 Money Supply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247" y="2964881"/>
            <a:ext cx="81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M1 &amp; M2 Money Supply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03872" y="1973115"/>
            <a:ext cx="227590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The Fed Buys Bonds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57115" y="1928959"/>
            <a:ext cx="227590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The Fed Sells Bonds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13782" y="3949951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Bonds</a:t>
            </a:r>
          </a:p>
        </p:txBody>
      </p:sp>
      <p:sp>
        <p:nvSpPr>
          <p:cNvPr id="32" name="Freeform 31"/>
          <p:cNvSpPr/>
          <p:nvPr/>
        </p:nvSpPr>
        <p:spPr>
          <a:xfrm>
            <a:off x="1743115" y="3125091"/>
            <a:ext cx="2082829" cy="1791086"/>
          </a:xfrm>
          <a:custGeom>
            <a:avLst/>
            <a:gdLst>
              <a:gd name="connsiteX0" fmla="*/ 1270000 w 2082829"/>
              <a:gd name="connsiteY0" fmla="*/ 132080 h 1791086"/>
              <a:gd name="connsiteX1" fmla="*/ 1219200 w 2082829"/>
              <a:gd name="connsiteY1" fmla="*/ 111760 h 1791086"/>
              <a:gd name="connsiteX2" fmla="*/ 1188720 w 2082829"/>
              <a:gd name="connsiteY2" fmla="*/ 91440 h 1791086"/>
              <a:gd name="connsiteX3" fmla="*/ 1127760 w 2082829"/>
              <a:gd name="connsiteY3" fmla="*/ 81280 h 1791086"/>
              <a:gd name="connsiteX4" fmla="*/ 1097280 w 2082829"/>
              <a:gd name="connsiteY4" fmla="*/ 60960 h 1791086"/>
              <a:gd name="connsiteX5" fmla="*/ 1056640 w 2082829"/>
              <a:gd name="connsiteY5" fmla="*/ 50800 h 1791086"/>
              <a:gd name="connsiteX6" fmla="*/ 955040 w 2082829"/>
              <a:gd name="connsiteY6" fmla="*/ 30480 h 1791086"/>
              <a:gd name="connsiteX7" fmla="*/ 873760 w 2082829"/>
              <a:gd name="connsiteY7" fmla="*/ 20320 h 1791086"/>
              <a:gd name="connsiteX8" fmla="*/ 782320 w 2082829"/>
              <a:gd name="connsiteY8" fmla="*/ 10160 h 1791086"/>
              <a:gd name="connsiteX9" fmla="*/ 721360 w 2082829"/>
              <a:gd name="connsiteY9" fmla="*/ 0 h 1791086"/>
              <a:gd name="connsiteX10" fmla="*/ 436880 w 2082829"/>
              <a:gd name="connsiteY10" fmla="*/ 10160 h 1791086"/>
              <a:gd name="connsiteX11" fmla="*/ 406400 w 2082829"/>
              <a:gd name="connsiteY11" fmla="*/ 40640 h 1791086"/>
              <a:gd name="connsiteX12" fmla="*/ 375920 w 2082829"/>
              <a:gd name="connsiteY12" fmla="*/ 50800 h 1791086"/>
              <a:gd name="connsiteX13" fmla="*/ 314960 w 2082829"/>
              <a:gd name="connsiteY13" fmla="*/ 91440 h 1791086"/>
              <a:gd name="connsiteX14" fmla="*/ 294640 w 2082829"/>
              <a:gd name="connsiteY14" fmla="*/ 121920 h 1791086"/>
              <a:gd name="connsiteX15" fmla="*/ 223520 w 2082829"/>
              <a:gd name="connsiteY15" fmla="*/ 142240 h 1791086"/>
              <a:gd name="connsiteX16" fmla="*/ 193040 w 2082829"/>
              <a:gd name="connsiteY16" fmla="*/ 172720 h 1791086"/>
              <a:gd name="connsiteX17" fmla="*/ 162560 w 2082829"/>
              <a:gd name="connsiteY17" fmla="*/ 182880 h 1791086"/>
              <a:gd name="connsiteX18" fmla="*/ 142240 w 2082829"/>
              <a:gd name="connsiteY18" fmla="*/ 213360 h 1791086"/>
              <a:gd name="connsiteX19" fmla="*/ 111760 w 2082829"/>
              <a:gd name="connsiteY19" fmla="*/ 243840 h 1791086"/>
              <a:gd name="connsiteX20" fmla="*/ 81280 w 2082829"/>
              <a:gd name="connsiteY20" fmla="*/ 284480 h 1791086"/>
              <a:gd name="connsiteX21" fmla="*/ 50800 w 2082829"/>
              <a:gd name="connsiteY21" fmla="*/ 314960 h 1791086"/>
              <a:gd name="connsiteX22" fmla="*/ 30480 w 2082829"/>
              <a:gd name="connsiteY22" fmla="*/ 355600 h 1791086"/>
              <a:gd name="connsiteX23" fmla="*/ 20320 w 2082829"/>
              <a:gd name="connsiteY23" fmla="*/ 406400 h 1791086"/>
              <a:gd name="connsiteX24" fmla="*/ 0 w 2082829"/>
              <a:gd name="connsiteY24" fmla="*/ 467360 h 1791086"/>
              <a:gd name="connsiteX25" fmla="*/ 30480 w 2082829"/>
              <a:gd name="connsiteY25" fmla="*/ 650240 h 1791086"/>
              <a:gd name="connsiteX26" fmla="*/ 60960 w 2082829"/>
              <a:gd name="connsiteY26" fmla="*/ 680720 h 1791086"/>
              <a:gd name="connsiteX27" fmla="*/ 132080 w 2082829"/>
              <a:gd name="connsiteY27" fmla="*/ 751840 h 1791086"/>
              <a:gd name="connsiteX28" fmla="*/ 182880 w 2082829"/>
              <a:gd name="connsiteY28" fmla="*/ 792480 h 1791086"/>
              <a:gd name="connsiteX29" fmla="*/ 243840 w 2082829"/>
              <a:gd name="connsiteY29" fmla="*/ 833120 h 1791086"/>
              <a:gd name="connsiteX30" fmla="*/ 284480 w 2082829"/>
              <a:gd name="connsiteY30" fmla="*/ 853440 h 1791086"/>
              <a:gd name="connsiteX31" fmla="*/ 345440 w 2082829"/>
              <a:gd name="connsiteY31" fmla="*/ 894080 h 1791086"/>
              <a:gd name="connsiteX32" fmla="*/ 396240 w 2082829"/>
              <a:gd name="connsiteY32" fmla="*/ 904240 h 1791086"/>
              <a:gd name="connsiteX33" fmla="*/ 457200 w 2082829"/>
              <a:gd name="connsiteY33" fmla="*/ 955040 h 1791086"/>
              <a:gd name="connsiteX34" fmla="*/ 508000 w 2082829"/>
              <a:gd name="connsiteY34" fmla="*/ 965200 h 1791086"/>
              <a:gd name="connsiteX35" fmla="*/ 568960 w 2082829"/>
              <a:gd name="connsiteY35" fmla="*/ 985520 h 1791086"/>
              <a:gd name="connsiteX36" fmla="*/ 599440 w 2082829"/>
              <a:gd name="connsiteY36" fmla="*/ 995680 h 1791086"/>
              <a:gd name="connsiteX37" fmla="*/ 629920 w 2082829"/>
              <a:gd name="connsiteY37" fmla="*/ 1016000 h 1791086"/>
              <a:gd name="connsiteX38" fmla="*/ 690880 w 2082829"/>
              <a:gd name="connsiteY38" fmla="*/ 1036320 h 1791086"/>
              <a:gd name="connsiteX39" fmla="*/ 721360 w 2082829"/>
              <a:gd name="connsiteY39" fmla="*/ 1046480 h 1791086"/>
              <a:gd name="connsiteX40" fmla="*/ 751840 w 2082829"/>
              <a:gd name="connsiteY40" fmla="*/ 1066800 h 1791086"/>
              <a:gd name="connsiteX41" fmla="*/ 782320 w 2082829"/>
              <a:gd name="connsiteY41" fmla="*/ 1097280 h 1791086"/>
              <a:gd name="connsiteX42" fmla="*/ 812800 w 2082829"/>
              <a:gd name="connsiteY42" fmla="*/ 1107440 h 1791086"/>
              <a:gd name="connsiteX43" fmla="*/ 873760 w 2082829"/>
              <a:gd name="connsiteY43" fmla="*/ 1148080 h 1791086"/>
              <a:gd name="connsiteX44" fmla="*/ 904240 w 2082829"/>
              <a:gd name="connsiteY44" fmla="*/ 1168400 h 1791086"/>
              <a:gd name="connsiteX45" fmla="*/ 934720 w 2082829"/>
              <a:gd name="connsiteY45" fmla="*/ 1188720 h 1791086"/>
              <a:gd name="connsiteX46" fmla="*/ 955040 w 2082829"/>
              <a:gd name="connsiteY46" fmla="*/ 1219200 h 1791086"/>
              <a:gd name="connsiteX47" fmla="*/ 985520 w 2082829"/>
              <a:gd name="connsiteY47" fmla="*/ 1229360 h 1791086"/>
              <a:gd name="connsiteX48" fmla="*/ 1026160 w 2082829"/>
              <a:gd name="connsiteY48" fmla="*/ 1290320 h 1791086"/>
              <a:gd name="connsiteX49" fmla="*/ 1046480 w 2082829"/>
              <a:gd name="connsiteY49" fmla="*/ 1320800 h 1791086"/>
              <a:gd name="connsiteX50" fmla="*/ 1066800 w 2082829"/>
              <a:gd name="connsiteY50" fmla="*/ 1351280 h 1791086"/>
              <a:gd name="connsiteX51" fmla="*/ 1117600 w 2082829"/>
              <a:gd name="connsiteY51" fmla="*/ 1442720 h 1791086"/>
              <a:gd name="connsiteX52" fmla="*/ 1188720 w 2082829"/>
              <a:gd name="connsiteY52" fmla="*/ 1493520 h 1791086"/>
              <a:gd name="connsiteX53" fmla="*/ 1249680 w 2082829"/>
              <a:gd name="connsiteY53" fmla="*/ 1534160 h 1791086"/>
              <a:gd name="connsiteX54" fmla="*/ 1280160 w 2082829"/>
              <a:gd name="connsiteY54" fmla="*/ 1544320 h 1791086"/>
              <a:gd name="connsiteX55" fmla="*/ 1361440 w 2082829"/>
              <a:gd name="connsiteY55" fmla="*/ 1635760 h 1791086"/>
              <a:gd name="connsiteX56" fmla="*/ 1422400 w 2082829"/>
              <a:gd name="connsiteY56" fmla="*/ 1686560 h 1791086"/>
              <a:gd name="connsiteX57" fmla="*/ 1432560 w 2082829"/>
              <a:gd name="connsiteY57" fmla="*/ 1717040 h 1791086"/>
              <a:gd name="connsiteX58" fmla="*/ 1463040 w 2082829"/>
              <a:gd name="connsiteY58" fmla="*/ 1737360 h 1791086"/>
              <a:gd name="connsiteX59" fmla="*/ 1503680 w 2082829"/>
              <a:gd name="connsiteY59" fmla="*/ 1757680 h 1791086"/>
              <a:gd name="connsiteX60" fmla="*/ 1615440 w 2082829"/>
              <a:gd name="connsiteY60" fmla="*/ 1778000 h 1791086"/>
              <a:gd name="connsiteX61" fmla="*/ 1737360 w 2082829"/>
              <a:gd name="connsiteY61" fmla="*/ 1778000 h 1791086"/>
              <a:gd name="connsiteX62" fmla="*/ 1798320 w 2082829"/>
              <a:gd name="connsiteY62" fmla="*/ 1757680 h 1791086"/>
              <a:gd name="connsiteX63" fmla="*/ 1859280 w 2082829"/>
              <a:gd name="connsiteY63" fmla="*/ 1747520 h 1791086"/>
              <a:gd name="connsiteX64" fmla="*/ 1879600 w 2082829"/>
              <a:gd name="connsiteY64" fmla="*/ 1706880 h 1791086"/>
              <a:gd name="connsiteX65" fmla="*/ 1910080 w 2082829"/>
              <a:gd name="connsiteY65" fmla="*/ 1686560 h 1791086"/>
              <a:gd name="connsiteX66" fmla="*/ 1971040 w 2082829"/>
              <a:gd name="connsiteY66" fmla="*/ 1635760 h 1791086"/>
              <a:gd name="connsiteX67" fmla="*/ 2021840 w 2082829"/>
              <a:gd name="connsiteY67" fmla="*/ 1574800 h 1791086"/>
              <a:gd name="connsiteX68" fmla="*/ 2052320 w 2082829"/>
              <a:gd name="connsiteY68" fmla="*/ 1554480 h 1791086"/>
              <a:gd name="connsiteX69" fmla="*/ 2072640 w 2082829"/>
              <a:gd name="connsiteY69" fmla="*/ 1513840 h 1791086"/>
              <a:gd name="connsiteX70" fmla="*/ 2072640 w 2082829"/>
              <a:gd name="connsiteY70" fmla="*/ 1381760 h 1791086"/>
              <a:gd name="connsiteX71" fmla="*/ 2052320 w 2082829"/>
              <a:gd name="connsiteY71" fmla="*/ 1300480 h 1791086"/>
              <a:gd name="connsiteX72" fmla="*/ 2011680 w 2082829"/>
              <a:gd name="connsiteY72" fmla="*/ 1198880 h 1791086"/>
              <a:gd name="connsiteX73" fmla="*/ 1981200 w 2082829"/>
              <a:gd name="connsiteY73" fmla="*/ 1056640 h 1791086"/>
              <a:gd name="connsiteX74" fmla="*/ 1971040 w 2082829"/>
              <a:gd name="connsiteY74" fmla="*/ 1026160 h 1791086"/>
              <a:gd name="connsiteX75" fmla="*/ 1940560 w 2082829"/>
              <a:gd name="connsiteY75" fmla="*/ 883920 h 1791086"/>
              <a:gd name="connsiteX76" fmla="*/ 1930400 w 2082829"/>
              <a:gd name="connsiteY76" fmla="*/ 843280 h 1791086"/>
              <a:gd name="connsiteX77" fmla="*/ 1920240 w 2082829"/>
              <a:gd name="connsiteY77" fmla="*/ 782320 h 1791086"/>
              <a:gd name="connsiteX78" fmla="*/ 1889760 w 2082829"/>
              <a:gd name="connsiteY78" fmla="*/ 751840 h 1791086"/>
              <a:gd name="connsiteX79" fmla="*/ 1869440 w 2082829"/>
              <a:gd name="connsiteY79" fmla="*/ 690880 h 1791086"/>
              <a:gd name="connsiteX80" fmla="*/ 1838960 w 2082829"/>
              <a:gd name="connsiteY80" fmla="*/ 619760 h 1791086"/>
              <a:gd name="connsiteX81" fmla="*/ 1778000 w 2082829"/>
              <a:gd name="connsiteY81" fmla="*/ 558800 h 1791086"/>
              <a:gd name="connsiteX82" fmla="*/ 1696720 w 2082829"/>
              <a:gd name="connsiteY82" fmla="*/ 467360 h 1791086"/>
              <a:gd name="connsiteX83" fmla="*/ 1676400 w 2082829"/>
              <a:gd name="connsiteY83" fmla="*/ 436880 h 1791086"/>
              <a:gd name="connsiteX84" fmla="*/ 1635760 w 2082829"/>
              <a:gd name="connsiteY84" fmla="*/ 406400 h 1791086"/>
              <a:gd name="connsiteX85" fmla="*/ 1615440 w 2082829"/>
              <a:gd name="connsiteY85" fmla="*/ 375920 h 1791086"/>
              <a:gd name="connsiteX86" fmla="*/ 1554480 w 2082829"/>
              <a:gd name="connsiteY86" fmla="*/ 314960 h 1791086"/>
              <a:gd name="connsiteX87" fmla="*/ 1513840 w 2082829"/>
              <a:gd name="connsiteY87" fmla="*/ 264160 h 1791086"/>
              <a:gd name="connsiteX88" fmla="*/ 1503680 w 2082829"/>
              <a:gd name="connsiteY88" fmla="*/ 233680 h 1791086"/>
              <a:gd name="connsiteX89" fmla="*/ 1473200 w 2082829"/>
              <a:gd name="connsiteY89" fmla="*/ 223520 h 1791086"/>
              <a:gd name="connsiteX90" fmla="*/ 1442720 w 2082829"/>
              <a:gd name="connsiteY90" fmla="*/ 203200 h 1791086"/>
              <a:gd name="connsiteX91" fmla="*/ 1412240 w 2082829"/>
              <a:gd name="connsiteY91" fmla="*/ 193040 h 1791086"/>
              <a:gd name="connsiteX92" fmla="*/ 1351280 w 2082829"/>
              <a:gd name="connsiteY92" fmla="*/ 152400 h 1791086"/>
              <a:gd name="connsiteX93" fmla="*/ 1320800 w 2082829"/>
              <a:gd name="connsiteY93" fmla="*/ 142240 h 1791086"/>
              <a:gd name="connsiteX94" fmla="*/ 1270000 w 2082829"/>
              <a:gd name="connsiteY94" fmla="*/ 132080 h 179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82829" h="1791086">
                <a:moveTo>
                  <a:pt x="1270000" y="132080"/>
                </a:moveTo>
                <a:cubicBezTo>
                  <a:pt x="1253067" y="127000"/>
                  <a:pt x="1235512" y="119916"/>
                  <a:pt x="1219200" y="111760"/>
                </a:cubicBezTo>
                <a:cubicBezTo>
                  <a:pt x="1208278" y="106299"/>
                  <a:pt x="1200304" y="95301"/>
                  <a:pt x="1188720" y="91440"/>
                </a:cubicBezTo>
                <a:cubicBezTo>
                  <a:pt x="1169177" y="84926"/>
                  <a:pt x="1148080" y="84667"/>
                  <a:pt x="1127760" y="81280"/>
                </a:cubicBezTo>
                <a:cubicBezTo>
                  <a:pt x="1117600" y="74507"/>
                  <a:pt x="1108503" y="65770"/>
                  <a:pt x="1097280" y="60960"/>
                </a:cubicBezTo>
                <a:cubicBezTo>
                  <a:pt x="1084445" y="55459"/>
                  <a:pt x="1070066" y="54636"/>
                  <a:pt x="1056640" y="50800"/>
                </a:cubicBezTo>
                <a:cubicBezTo>
                  <a:pt x="989101" y="31503"/>
                  <a:pt x="1068828" y="45652"/>
                  <a:pt x="955040" y="30480"/>
                </a:cubicBezTo>
                <a:lnTo>
                  <a:pt x="873760" y="20320"/>
                </a:lnTo>
                <a:cubicBezTo>
                  <a:pt x="843302" y="16737"/>
                  <a:pt x="812719" y="14213"/>
                  <a:pt x="782320" y="10160"/>
                </a:cubicBezTo>
                <a:cubicBezTo>
                  <a:pt x="761900" y="7437"/>
                  <a:pt x="741680" y="3387"/>
                  <a:pt x="721360" y="0"/>
                </a:cubicBezTo>
                <a:cubicBezTo>
                  <a:pt x="626533" y="3387"/>
                  <a:pt x="530987" y="-1983"/>
                  <a:pt x="436880" y="10160"/>
                </a:cubicBezTo>
                <a:cubicBezTo>
                  <a:pt x="422630" y="11999"/>
                  <a:pt x="418355" y="32670"/>
                  <a:pt x="406400" y="40640"/>
                </a:cubicBezTo>
                <a:cubicBezTo>
                  <a:pt x="397489" y="46581"/>
                  <a:pt x="385282" y="45599"/>
                  <a:pt x="375920" y="50800"/>
                </a:cubicBezTo>
                <a:cubicBezTo>
                  <a:pt x="354572" y="62660"/>
                  <a:pt x="314960" y="91440"/>
                  <a:pt x="314960" y="91440"/>
                </a:cubicBezTo>
                <a:cubicBezTo>
                  <a:pt x="308187" y="101600"/>
                  <a:pt x="304175" y="114292"/>
                  <a:pt x="294640" y="121920"/>
                </a:cubicBezTo>
                <a:cubicBezTo>
                  <a:pt x="288015" y="127220"/>
                  <a:pt x="226175" y="141576"/>
                  <a:pt x="223520" y="142240"/>
                </a:cubicBezTo>
                <a:cubicBezTo>
                  <a:pt x="213360" y="152400"/>
                  <a:pt x="204995" y="164750"/>
                  <a:pt x="193040" y="172720"/>
                </a:cubicBezTo>
                <a:cubicBezTo>
                  <a:pt x="184129" y="178661"/>
                  <a:pt x="170923" y="176190"/>
                  <a:pt x="162560" y="182880"/>
                </a:cubicBezTo>
                <a:cubicBezTo>
                  <a:pt x="153025" y="190508"/>
                  <a:pt x="150057" y="203979"/>
                  <a:pt x="142240" y="213360"/>
                </a:cubicBezTo>
                <a:cubicBezTo>
                  <a:pt x="133042" y="224398"/>
                  <a:pt x="121111" y="232931"/>
                  <a:pt x="111760" y="243840"/>
                </a:cubicBezTo>
                <a:cubicBezTo>
                  <a:pt x="100740" y="256697"/>
                  <a:pt x="92300" y="271623"/>
                  <a:pt x="81280" y="284480"/>
                </a:cubicBezTo>
                <a:cubicBezTo>
                  <a:pt x="71929" y="295389"/>
                  <a:pt x="59151" y="303268"/>
                  <a:pt x="50800" y="314960"/>
                </a:cubicBezTo>
                <a:cubicBezTo>
                  <a:pt x="41997" y="327285"/>
                  <a:pt x="37253" y="342053"/>
                  <a:pt x="30480" y="355600"/>
                </a:cubicBezTo>
                <a:cubicBezTo>
                  <a:pt x="27093" y="372533"/>
                  <a:pt x="24864" y="389740"/>
                  <a:pt x="20320" y="406400"/>
                </a:cubicBezTo>
                <a:cubicBezTo>
                  <a:pt x="14684" y="427064"/>
                  <a:pt x="0" y="467360"/>
                  <a:pt x="0" y="467360"/>
                </a:cubicBezTo>
                <a:cubicBezTo>
                  <a:pt x="440" y="472644"/>
                  <a:pt x="3303" y="623063"/>
                  <a:pt x="30480" y="650240"/>
                </a:cubicBezTo>
                <a:cubicBezTo>
                  <a:pt x="40640" y="660400"/>
                  <a:pt x="52139" y="669378"/>
                  <a:pt x="60960" y="680720"/>
                </a:cubicBezTo>
                <a:cubicBezTo>
                  <a:pt x="118021" y="754084"/>
                  <a:pt x="73836" y="732425"/>
                  <a:pt x="132080" y="751840"/>
                </a:cubicBezTo>
                <a:cubicBezTo>
                  <a:pt x="169625" y="808158"/>
                  <a:pt x="130918" y="763612"/>
                  <a:pt x="182880" y="792480"/>
                </a:cubicBezTo>
                <a:cubicBezTo>
                  <a:pt x="204228" y="804340"/>
                  <a:pt x="221997" y="822198"/>
                  <a:pt x="243840" y="833120"/>
                </a:cubicBezTo>
                <a:cubicBezTo>
                  <a:pt x="257387" y="839893"/>
                  <a:pt x="271493" y="845648"/>
                  <a:pt x="284480" y="853440"/>
                </a:cubicBezTo>
                <a:cubicBezTo>
                  <a:pt x="305421" y="866005"/>
                  <a:pt x="321493" y="889291"/>
                  <a:pt x="345440" y="894080"/>
                </a:cubicBezTo>
                <a:lnTo>
                  <a:pt x="396240" y="904240"/>
                </a:lnTo>
                <a:cubicBezTo>
                  <a:pt x="412052" y="920052"/>
                  <a:pt x="434568" y="946553"/>
                  <a:pt x="457200" y="955040"/>
                </a:cubicBezTo>
                <a:cubicBezTo>
                  <a:pt x="473369" y="961103"/>
                  <a:pt x="491340" y="960656"/>
                  <a:pt x="508000" y="965200"/>
                </a:cubicBezTo>
                <a:cubicBezTo>
                  <a:pt x="528664" y="970836"/>
                  <a:pt x="548640" y="978747"/>
                  <a:pt x="568960" y="985520"/>
                </a:cubicBezTo>
                <a:cubicBezTo>
                  <a:pt x="579120" y="988907"/>
                  <a:pt x="590529" y="989739"/>
                  <a:pt x="599440" y="995680"/>
                </a:cubicBezTo>
                <a:cubicBezTo>
                  <a:pt x="609600" y="1002453"/>
                  <a:pt x="618762" y="1011041"/>
                  <a:pt x="629920" y="1016000"/>
                </a:cubicBezTo>
                <a:cubicBezTo>
                  <a:pt x="649493" y="1024699"/>
                  <a:pt x="670560" y="1029547"/>
                  <a:pt x="690880" y="1036320"/>
                </a:cubicBezTo>
                <a:cubicBezTo>
                  <a:pt x="701040" y="1039707"/>
                  <a:pt x="712449" y="1040539"/>
                  <a:pt x="721360" y="1046480"/>
                </a:cubicBezTo>
                <a:cubicBezTo>
                  <a:pt x="731520" y="1053253"/>
                  <a:pt x="742459" y="1058983"/>
                  <a:pt x="751840" y="1066800"/>
                </a:cubicBezTo>
                <a:cubicBezTo>
                  <a:pt x="762878" y="1075998"/>
                  <a:pt x="770365" y="1089310"/>
                  <a:pt x="782320" y="1097280"/>
                </a:cubicBezTo>
                <a:cubicBezTo>
                  <a:pt x="791231" y="1103221"/>
                  <a:pt x="803438" y="1102239"/>
                  <a:pt x="812800" y="1107440"/>
                </a:cubicBezTo>
                <a:cubicBezTo>
                  <a:pt x="834148" y="1119300"/>
                  <a:pt x="853440" y="1134533"/>
                  <a:pt x="873760" y="1148080"/>
                </a:cubicBezTo>
                <a:lnTo>
                  <a:pt x="904240" y="1168400"/>
                </a:lnTo>
                <a:lnTo>
                  <a:pt x="934720" y="1188720"/>
                </a:lnTo>
                <a:cubicBezTo>
                  <a:pt x="941493" y="1198880"/>
                  <a:pt x="945505" y="1211572"/>
                  <a:pt x="955040" y="1219200"/>
                </a:cubicBezTo>
                <a:cubicBezTo>
                  <a:pt x="963403" y="1225890"/>
                  <a:pt x="977947" y="1221787"/>
                  <a:pt x="985520" y="1229360"/>
                </a:cubicBezTo>
                <a:cubicBezTo>
                  <a:pt x="1002789" y="1246629"/>
                  <a:pt x="1012613" y="1270000"/>
                  <a:pt x="1026160" y="1290320"/>
                </a:cubicBezTo>
                <a:lnTo>
                  <a:pt x="1046480" y="1320800"/>
                </a:lnTo>
                <a:cubicBezTo>
                  <a:pt x="1053253" y="1330960"/>
                  <a:pt x="1062939" y="1339696"/>
                  <a:pt x="1066800" y="1351280"/>
                </a:cubicBezTo>
                <a:cubicBezTo>
                  <a:pt x="1077387" y="1383042"/>
                  <a:pt x="1087655" y="1422757"/>
                  <a:pt x="1117600" y="1442720"/>
                </a:cubicBezTo>
                <a:cubicBezTo>
                  <a:pt x="1216695" y="1508783"/>
                  <a:pt x="1062698" y="1405305"/>
                  <a:pt x="1188720" y="1493520"/>
                </a:cubicBezTo>
                <a:cubicBezTo>
                  <a:pt x="1208727" y="1507525"/>
                  <a:pt x="1226512" y="1526437"/>
                  <a:pt x="1249680" y="1534160"/>
                </a:cubicBezTo>
                <a:lnTo>
                  <a:pt x="1280160" y="1544320"/>
                </a:lnTo>
                <a:cubicBezTo>
                  <a:pt x="1304592" y="1580967"/>
                  <a:pt x="1319683" y="1607922"/>
                  <a:pt x="1361440" y="1635760"/>
                </a:cubicBezTo>
                <a:cubicBezTo>
                  <a:pt x="1403875" y="1664050"/>
                  <a:pt x="1383286" y="1647446"/>
                  <a:pt x="1422400" y="1686560"/>
                </a:cubicBezTo>
                <a:cubicBezTo>
                  <a:pt x="1425787" y="1696720"/>
                  <a:pt x="1425870" y="1708677"/>
                  <a:pt x="1432560" y="1717040"/>
                </a:cubicBezTo>
                <a:cubicBezTo>
                  <a:pt x="1440188" y="1726575"/>
                  <a:pt x="1452438" y="1731302"/>
                  <a:pt x="1463040" y="1737360"/>
                </a:cubicBezTo>
                <a:cubicBezTo>
                  <a:pt x="1476190" y="1744874"/>
                  <a:pt x="1489499" y="1752362"/>
                  <a:pt x="1503680" y="1757680"/>
                </a:cubicBezTo>
                <a:cubicBezTo>
                  <a:pt x="1533160" y="1768735"/>
                  <a:pt x="1589480" y="1774291"/>
                  <a:pt x="1615440" y="1778000"/>
                </a:cubicBezTo>
                <a:cubicBezTo>
                  <a:pt x="1669072" y="1795877"/>
                  <a:pt x="1652290" y="1795014"/>
                  <a:pt x="1737360" y="1778000"/>
                </a:cubicBezTo>
                <a:cubicBezTo>
                  <a:pt x="1758363" y="1773799"/>
                  <a:pt x="1777192" y="1761201"/>
                  <a:pt x="1798320" y="1757680"/>
                </a:cubicBezTo>
                <a:lnTo>
                  <a:pt x="1859280" y="1747520"/>
                </a:lnTo>
                <a:cubicBezTo>
                  <a:pt x="1866053" y="1733973"/>
                  <a:pt x="1869904" y="1718515"/>
                  <a:pt x="1879600" y="1706880"/>
                </a:cubicBezTo>
                <a:cubicBezTo>
                  <a:pt x="1887417" y="1697499"/>
                  <a:pt x="1900699" y="1694377"/>
                  <a:pt x="1910080" y="1686560"/>
                </a:cubicBezTo>
                <a:cubicBezTo>
                  <a:pt x="1988309" y="1621369"/>
                  <a:pt x="1895364" y="1686211"/>
                  <a:pt x="1971040" y="1635760"/>
                </a:cubicBezTo>
                <a:cubicBezTo>
                  <a:pt x="1991020" y="1605790"/>
                  <a:pt x="1992504" y="1599246"/>
                  <a:pt x="2021840" y="1574800"/>
                </a:cubicBezTo>
                <a:cubicBezTo>
                  <a:pt x="2031221" y="1566983"/>
                  <a:pt x="2042160" y="1561253"/>
                  <a:pt x="2052320" y="1554480"/>
                </a:cubicBezTo>
                <a:cubicBezTo>
                  <a:pt x="2059093" y="1540933"/>
                  <a:pt x="2068288" y="1528347"/>
                  <a:pt x="2072640" y="1513840"/>
                </a:cubicBezTo>
                <a:cubicBezTo>
                  <a:pt x="2089560" y="1457441"/>
                  <a:pt x="2082432" y="1440512"/>
                  <a:pt x="2072640" y="1381760"/>
                </a:cubicBezTo>
                <a:cubicBezTo>
                  <a:pt x="2066949" y="1347614"/>
                  <a:pt x="2063867" y="1330502"/>
                  <a:pt x="2052320" y="1300480"/>
                </a:cubicBezTo>
                <a:cubicBezTo>
                  <a:pt x="2039226" y="1266436"/>
                  <a:pt x="2011680" y="1198880"/>
                  <a:pt x="2011680" y="1198880"/>
                </a:cubicBezTo>
                <a:cubicBezTo>
                  <a:pt x="1998863" y="1096346"/>
                  <a:pt x="2010154" y="1143503"/>
                  <a:pt x="1981200" y="1056640"/>
                </a:cubicBezTo>
                <a:lnTo>
                  <a:pt x="1971040" y="1026160"/>
                </a:lnTo>
                <a:cubicBezTo>
                  <a:pt x="1954423" y="876603"/>
                  <a:pt x="1974912" y="986976"/>
                  <a:pt x="1940560" y="883920"/>
                </a:cubicBezTo>
                <a:cubicBezTo>
                  <a:pt x="1936144" y="870673"/>
                  <a:pt x="1933138" y="856972"/>
                  <a:pt x="1930400" y="843280"/>
                </a:cubicBezTo>
                <a:cubicBezTo>
                  <a:pt x="1926360" y="823080"/>
                  <a:pt x="1928607" y="801145"/>
                  <a:pt x="1920240" y="782320"/>
                </a:cubicBezTo>
                <a:cubicBezTo>
                  <a:pt x="1914404" y="769190"/>
                  <a:pt x="1899920" y="762000"/>
                  <a:pt x="1889760" y="751840"/>
                </a:cubicBezTo>
                <a:lnTo>
                  <a:pt x="1869440" y="690880"/>
                </a:lnTo>
                <a:cubicBezTo>
                  <a:pt x="1862100" y="668860"/>
                  <a:pt x="1853308" y="637695"/>
                  <a:pt x="1838960" y="619760"/>
                </a:cubicBezTo>
                <a:cubicBezTo>
                  <a:pt x="1821008" y="597320"/>
                  <a:pt x="1793940" y="582710"/>
                  <a:pt x="1778000" y="558800"/>
                </a:cubicBezTo>
                <a:cubicBezTo>
                  <a:pt x="1684573" y="418659"/>
                  <a:pt x="1786986" y="557626"/>
                  <a:pt x="1696720" y="467360"/>
                </a:cubicBezTo>
                <a:cubicBezTo>
                  <a:pt x="1688086" y="458726"/>
                  <a:pt x="1685034" y="445514"/>
                  <a:pt x="1676400" y="436880"/>
                </a:cubicBezTo>
                <a:cubicBezTo>
                  <a:pt x="1664426" y="424906"/>
                  <a:pt x="1647734" y="418374"/>
                  <a:pt x="1635760" y="406400"/>
                </a:cubicBezTo>
                <a:cubicBezTo>
                  <a:pt x="1627126" y="397766"/>
                  <a:pt x="1623552" y="385046"/>
                  <a:pt x="1615440" y="375920"/>
                </a:cubicBezTo>
                <a:cubicBezTo>
                  <a:pt x="1596348" y="354442"/>
                  <a:pt x="1554480" y="314960"/>
                  <a:pt x="1554480" y="314960"/>
                </a:cubicBezTo>
                <a:cubicBezTo>
                  <a:pt x="1528943" y="238348"/>
                  <a:pt x="1566361" y="329812"/>
                  <a:pt x="1513840" y="264160"/>
                </a:cubicBezTo>
                <a:cubicBezTo>
                  <a:pt x="1507150" y="255797"/>
                  <a:pt x="1511253" y="241253"/>
                  <a:pt x="1503680" y="233680"/>
                </a:cubicBezTo>
                <a:cubicBezTo>
                  <a:pt x="1496107" y="226107"/>
                  <a:pt x="1482779" y="228309"/>
                  <a:pt x="1473200" y="223520"/>
                </a:cubicBezTo>
                <a:cubicBezTo>
                  <a:pt x="1462278" y="218059"/>
                  <a:pt x="1453642" y="208661"/>
                  <a:pt x="1442720" y="203200"/>
                </a:cubicBezTo>
                <a:cubicBezTo>
                  <a:pt x="1433141" y="198411"/>
                  <a:pt x="1421602" y="198241"/>
                  <a:pt x="1412240" y="193040"/>
                </a:cubicBezTo>
                <a:cubicBezTo>
                  <a:pt x="1390892" y="181180"/>
                  <a:pt x="1374448" y="160123"/>
                  <a:pt x="1351280" y="152400"/>
                </a:cubicBezTo>
                <a:cubicBezTo>
                  <a:pt x="1341120" y="149013"/>
                  <a:pt x="1330379" y="147029"/>
                  <a:pt x="1320800" y="142240"/>
                </a:cubicBezTo>
                <a:cubicBezTo>
                  <a:pt x="1309878" y="136779"/>
                  <a:pt x="1286933" y="137160"/>
                  <a:pt x="1270000" y="132080"/>
                </a:cubicBezTo>
                <a:close/>
              </a:path>
            </a:pathLst>
          </a:cu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reeform 33"/>
          <p:cNvSpPr/>
          <p:nvPr/>
        </p:nvSpPr>
        <p:spPr>
          <a:xfrm>
            <a:off x="9702800" y="2915545"/>
            <a:ext cx="2113280" cy="1758417"/>
          </a:xfrm>
          <a:custGeom>
            <a:avLst/>
            <a:gdLst>
              <a:gd name="connsiteX0" fmla="*/ 396240 w 2113280"/>
              <a:gd name="connsiteY0" fmla="*/ 375 h 1758417"/>
              <a:gd name="connsiteX1" fmla="*/ 335280 w 2113280"/>
              <a:gd name="connsiteY1" fmla="*/ 20695 h 1758417"/>
              <a:gd name="connsiteX2" fmla="*/ 162560 w 2113280"/>
              <a:gd name="connsiteY2" fmla="*/ 41015 h 1758417"/>
              <a:gd name="connsiteX3" fmla="*/ 142240 w 2113280"/>
              <a:gd name="connsiteY3" fmla="*/ 71495 h 1758417"/>
              <a:gd name="connsiteX4" fmla="*/ 111760 w 2113280"/>
              <a:gd name="connsiteY4" fmla="*/ 81655 h 1758417"/>
              <a:gd name="connsiteX5" fmla="*/ 71120 w 2113280"/>
              <a:gd name="connsiteY5" fmla="*/ 142615 h 1758417"/>
              <a:gd name="connsiteX6" fmla="*/ 50800 w 2113280"/>
              <a:gd name="connsiteY6" fmla="*/ 173095 h 1758417"/>
              <a:gd name="connsiteX7" fmla="*/ 0 w 2113280"/>
              <a:gd name="connsiteY7" fmla="*/ 254375 h 1758417"/>
              <a:gd name="connsiteX8" fmla="*/ 20320 w 2113280"/>
              <a:gd name="connsiteY8" fmla="*/ 508375 h 1758417"/>
              <a:gd name="connsiteX9" fmla="*/ 30480 w 2113280"/>
              <a:gd name="connsiteY9" fmla="*/ 538855 h 1758417"/>
              <a:gd name="connsiteX10" fmla="*/ 50800 w 2113280"/>
              <a:gd name="connsiteY10" fmla="*/ 569335 h 1758417"/>
              <a:gd name="connsiteX11" fmla="*/ 101600 w 2113280"/>
              <a:gd name="connsiteY11" fmla="*/ 630295 h 1758417"/>
              <a:gd name="connsiteX12" fmla="*/ 121920 w 2113280"/>
              <a:gd name="connsiteY12" fmla="*/ 691255 h 1758417"/>
              <a:gd name="connsiteX13" fmla="*/ 152400 w 2113280"/>
              <a:gd name="connsiteY13" fmla="*/ 752215 h 1758417"/>
              <a:gd name="connsiteX14" fmla="*/ 182880 w 2113280"/>
              <a:gd name="connsiteY14" fmla="*/ 762375 h 1758417"/>
              <a:gd name="connsiteX15" fmla="*/ 193040 w 2113280"/>
              <a:gd name="connsiteY15" fmla="*/ 813175 h 1758417"/>
              <a:gd name="connsiteX16" fmla="*/ 233680 w 2113280"/>
              <a:gd name="connsiteY16" fmla="*/ 884295 h 1758417"/>
              <a:gd name="connsiteX17" fmla="*/ 264160 w 2113280"/>
              <a:gd name="connsiteY17" fmla="*/ 914775 h 1758417"/>
              <a:gd name="connsiteX18" fmla="*/ 294640 w 2113280"/>
              <a:gd name="connsiteY18" fmla="*/ 975735 h 1758417"/>
              <a:gd name="connsiteX19" fmla="*/ 314960 w 2113280"/>
              <a:gd name="connsiteY19" fmla="*/ 1016375 h 1758417"/>
              <a:gd name="connsiteX20" fmla="*/ 325120 w 2113280"/>
              <a:gd name="connsiteY20" fmla="*/ 1046855 h 1758417"/>
              <a:gd name="connsiteX21" fmla="*/ 355600 w 2113280"/>
              <a:gd name="connsiteY21" fmla="*/ 1077335 h 1758417"/>
              <a:gd name="connsiteX22" fmla="*/ 426720 w 2113280"/>
              <a:gd name="connsiteY22" fmla="*/ 1168775 h 1758417"/>
              <a:gd name="connsiteX23" fmla="*/ 436880 w 2113280"/>
              <a:gd name="connsiteY23" fmla="*/ 1199255 h 1758417"/>
              <a:gd name="connsiteX24" fmla="*/ 497840 w 2113280"/>
              <a:gd name="connsiteY24" fmla="*/ 1229735 h 1758417"/>
              <a:gd name="connsiteX25" fmla="*/ 528320 w 2113280"/>
              <a:gd name="connsiteY25" fmla="*/ 1250055 h 1758417"/>
              <a:gd name="connsiteX26" fmla="*/ 579120 w 2113280"/>
              <a:gd name="connsiteY26" fmla="*/ 1290695 h 1758417"/>
              <a:gd name="connsiteX27" fmla="*/ 629920 w 2113280"/>
              <a:gd name="connsiteY27" fmla="*/ 1351655 h 1758417"/>
              <a:gd name="connsiteX28" fmla="*/ 660400 w 2113280"/>
              <a:gd name="connsiteY28" fmla="*/ 1371975 h 1758417"/>
              <a:gd name="connsiteX29" fmla="*/ 711200 w 2113280"/>
              <a:gd name="connsiteY29" fmla="*/ 1422775 h 1758417"/>
              <a:gd name="connsiteX30" fmla="*/ 731520 w 2113280"/>
              <a:gd name="connsiteY30" fmla="*/ 1453255 h 1758417"/>
              <a:gd name="connsiteX31" fmla="*/ 762000 w 2113280"/>
              <a:gd name="connsiteY31" fmla="*/ 1473575 h 1758417"/>
              <a:gd name="connsiteX32" fmla="*/ 792480 w 2113280"/>
              <a:gd name="connsiteY32" fmla="*/ 1504055 h 1758417"/>
              <a:gd name="connsiteX33" fmla="*/ 843280 w 2113280"/>
              <a:gd name="connsiteY33" fmla="*/ 1544695 h 1758417"/>
              <a:gd name="connsiteX34" fmla="*/ 904240 w 2113280"/>
              <a:gd name="connsiteY34" fmla="*/ 1585335 h 1758417"/>
              <a:gd name="connsiteX35" fmla="*/ 965200 w 2113280"/>
              <a:gd name="connsiteY35" fmla="*/ 1605655 h 1758417"/>
              <a:gd name="connsiteX36" fmla="*/ 995680 w 2113280"/>
              <a:gd name="connsiteY36" fmla="*/ 1625975 h 1758417"/>
              <a:gd name="connsiteX37" fmla="*/ 1036320 w 2113280"/>
              <a:gd name="connsiteY37" fmla="*/ 1636135 h 1758417"/>
              <a:gd name="connsiteX38" fmla="*/ 1117600 w 2113280"/>
              <a:gd name="connsiteY38" fmla="*/ 1656455 h 1758417"/>
              <a:gd name="connsiteX39" fmla="*/ 1270000 w 2113280"/>
              <a:gd name="connsiteY39" fmla="*/ 1676775 h 1758417"/>
              <a:gd name="connsiteX40" fmla="*/ 1341120 w 2113280"/>
              <a:gd name="connsiteY40" fmla="*/ 1686935 h 1758417"/>
              <a:gd name="connsiteX41" fmla="*/ 1432560 w 2113280"/>
              <a:gd name="connsiteY41" fmla="*/ 1697095 h 1758417"/>
              <a:gd name="connsiteX42" fmla="*/ 1554480 w 2113280"/>
              <a:gd name="connsiteY42" fmla="*/ 1727575 h 1758417"/>
              <a:gd name="connsiteX43" fmla="*/ 1615440 w 2113280"/>
              <a:gd name="connsiteY43" fmla="*/ 1747895 h 1758417"/>
              <a:gd name="connsiteX44" fmla="*/ 1645920 w 2113280"/>
              <a:gd name="connsiteY44" fmla="*/ 1758055 h 1758417"/>
              <a:gd name="connsiteX45" fmla="*/ 1849120 w 2113280"/>
              <a:gd name="connsiteY45" fmla="*/ 1737735 h 1758417"/>
              <a:gd name="connsiteX46" fmla="*/ 1879600 w 2113280"/>
              <a:gd name="connsiteY46" fmla="*/ 1717415 h 1758417"/>
              <a:gd name="connsiteX47" fmla="*/ 1910080 w 2113280"/>
              <a:gd name="connsiteY47" fmla="*/ 1686935 h 1758417"/>
              <a:gd name="connsiteX48" fmla="*/ 2001520 w 2113280"/>
              <a:gd name="connsiteY48" fmla="*/ 1646295 h 1758417"/>
              <a:gd name="connsiteX49" fmla="*/ 2062480 w 2113280"/>
              <a:gd name="connsiteY49" fmla="*/ 1605655 h 1758417"/>
              <a:gd name="connsiteX50" fmla="*/ 2072640 w 2113280"/>
              <a:gd name="connsiteY50" fmla="*/ 1575175 h 1758417"/>
              <a:gd name="connsiteX51" fmla="*/ 2092960 w 2113280"/>
              <a:gd name="connsiteY51" fmla="*/ 1544695 h 1758417"/>
              <a:gd name="connsiteX52" fmla="*/ 2103120 w 2113280"/>
              <a:gd name="connsiteY52" fmla="*/ 1483735 h 1758417"/>
              <a:gd name="connsiteX53" fmla="*/ 2113280 w 2113280"/>
              <a:gd name="connsiteY53" fmla="*/ 1453255 h 1758417"/>
              <a:gd name="connsiteX54" fmla="*/ 2103120 w 2113280"/>
              <a:gd name="connsiteY54" fmla="*/ 1250055 h 1758417"/>
              <a:gd name="connsiteX55" fmla="*/ 2072640 w 2113280"/>
              <a:gd name="connsiteY55" fmla="*/ 1229735 h 1758417"/>
              <a:gd name="connsiteX56" fmla="*/ 2032000 w 2113280"/>
              <a:gd name="connsiteY56" fmla="*/ 1178935 h 1758417"/>
              <a:gd name="connsiteX57" fmla="*/ 1960880 w 2113280"/>
              <a:gd name="connsiteY57" fmla="*/ 1138295 h 1758417"/>
              <a:gd name="connsiteX58" fmla="*/ 1899920 w 2113280"/>
              <a:gd name="connsiteY58" fmla="*/ 1097655 h 1758417"/>
              <a:gd name="connsiteX59" fmla="*/ 1869440 w 2113280"/>
              <a:gd name="connsiteY59" fmla="*/ 1077335 h 1758417"/>
              <a:gd name="connsiteX60" fmla="*/ 1838960 w 2113280"/>
              <a:gd name="connsiteY60" fmla="*/ 1057015 h 1758417"/>
              <a:gd name="connsiteX61" fmla="*/ 1798320 w 2113280"/>
              <a:gd name="connsiteY61" fmla="*/ 1036695 h 1758417"/>
              <a:gd name="connsiteX62" fmla="*/ 1778000 w 2113280"/>
              <a:gd name="connsiteY62" fmla="*/ 1006215 h 1758417"/>
              <a:gd name="connsiteX63" fmla="*/ 1706880 w 2113280"/>
              <a:gd name="connsiteY63" fmla="*/ 965575 h 1758417"/>
              <a:gd name="connsiteX64" fmla="*/ 1645920 w 2113280"/>
              <a:gd name="connsiteY64" fmla="*/ 914775 h 1758417"/>
              <a:gd name="connsiteX65" fmla="*/ 1615440 w 2113280"/>
              <a:gd name="connsiteY65" fmla="*/ 904615 h 1758417"/>
              <a:gd name="connsiteX66" fmla="*/ 1584960 w 2113280"/>
              <a:gd name="connsiteY66" fmla="*/ 884295 h 1758417"/>
              <a:gd name="connsiteX67" fmla="*/ 1554480 w 2113280"/>
              <a:gd name="connsiteY67" fmla="*/ 874135 h 1758417"/>
              <a:gd name="connsiteX68" fmla="*/ 1524000 w 2113280"/>
              <a:gd name="connsiteY68" fmla="*/ 853815 h 1758417"/>
              <a:gd name="connsiteX69" fmla="*/ 1493520 w 2113280"/>
              <a:gd name="connsiteY69" fmla="*/ 843655 h 1758417"/>
              <a:gd name="connsiteX70" fmla="*/ 1452880 w 2113280"/>
              <a:gd name="connsiteY70" fmla="*/ 823335 h 1758417"/>
              <a:gd name="connsiteX71" fmla="*/ 1422400 w 2113280"/>
              <a:gd name="connsiteY71" fmla="*/ 813175 h 1758417"/>
              <a:gd name="connsiteX72" fmla="*/ 1391920 w 2113280"/>
              <a:gd name="connsiteY72" fmla="*/ 792855 h 1758417"/>
              <a:gd name="connsiteX73" fmla="*/ 1330960 w 2113280"/>
              <a:gd name="connsiteY73" fmla="*/ 772535 h 1758417"/>
              <a:gd name="connsiteX74" fmla="*/ 1270000 w 2113280"/>
              <a:gd name="connsiteY74" fmla="*/ 731895 h 1758417"/>
              <a:gd name="connsiteX75" fmla="*/ 1239520 w 2113280"/>
              <a:gd name="connsiteY75" fmla="*/ 711575 h 1758417"/>
              <a:gd name="connsiteX76" fmla="*/ 1178560 w 2113280"/>
              <a:gd name="connsiteY76" fmla="*/ 691255 h 1758417"/>
              <a:gd name="connsiteX77" fmla="*/ 1127760 w 2113280"/>
              <a:gd name="connsiteY77" fmla="*/ 650615 h 1758417"/>
              <a:gd name="connsiteX78" fmla="*/ 1107440 w 2113280"/>
              <a:gd name="connsiteY78" fmla="*/ 620135 h 1758417"/>
              <a:gd name="connsiteX79" fmla="*/ 1016000 w 2113280"/>
              <a:gd name="connsiteY79" fmla="*/ 569335 h 1758417"/>
              <a:gd name="connsiteX80" fmla="*/ 975360 w 2113280"/>
              <a:gd name="connsiteY80" fmla="*/ 518535 h 1758417"/>
              <a:gd name="connsiteX81" fmla="*/ 955040 w 2113280"/>
              <a:gd name="connsiteY81" fmla="*/ 488055 h 1758417"/>
              <a:gd name="connsiteX82" fmla="*/ 924560 w 2113280"/>
              <a:gd name="connsiteY82" fmla="*/ 467735 h 1758417"/>
              <a:gd name="connsiteX83" fmla="*/ 894080 w 2113280"/>
              <a:gd name="connsiteY83" fmla="*/ 437255 h 1758417"/>
              <a:gd name="connsiteX84" fmla="*/ 853440 w 2113280"/>
              <a:gd name="connsiteY84" fmla="*/ 386455 h 1758417"/>
              <a:gd name="connsiteX85" fmla="*/ 802640 w 2113280"/>
              <a:gd name="connsiteY85" fmla="*/ 345815 h 1758417"/>
              <a:gd name="connsiteX86" fmla="*/ 731520 w 2113280"/>
              <a:gd name="connsiteY86" fmla="*/ 274695 h 1758417"/>
              <a:gd name="connsiteX87" fmla="*/ 701040 w 2113280"/>
              <a:gd name="connsiteY87" fmla="*/ 244215 h 1758417"/>
              <a:gd name="connsiteX88" fmla="*/ 640080 w 2113280"/>
              <a:gd name="connsiteY88" fmla="*/ 203575 h 1758417"/>
              <a:gd name="connsiteX89" fmla="*/ 579120 w 2113280"/>
              <a:gd name="connsiteY89" fmla="*/ 152775 h 1758417"/>
              <a:gd name="connsiteX90" fmla="*/ 548640 w 2113280"/>
              <a:gd name="connsiteY90" fmla="*/ 142615 h 1758417"/>
              <a:gd name="connsiteX91" fmla="*/ 487680 w 2113280"/>
              <a:gd name="connsiteY91" fmla="*/ 101975 h 1758417"/>
              <a:gd name="connsiteX92" fmla="*/ 447040 w 2113280"/>
              <a:gd name="connsiteY92" fmla="*/ 41015 h 1758417"/>
              <a:gd name="connsiteX93" fmla="*/ 396240 w 2113280"/>
              <a:gd name="connsiteY93" fmla="*/ 375 h 175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113280" h="1758417">
                <a:moveTo>
                  <a:pt x="396240" y="375"/>
                </a:moveTo>
                <a:cubicBezTo>
                  <a:pt x="377613" y="-3012"/>
                  <a:pt x="356462" y="17518"/>
                  <a:pt x="335280" y="20695"/>
                </a:cubicBezTo>
                <a:cubicBezTo>
                  <a:pt x="116819" y="53464"/>
                  <a:pt x="252901" y="10901"/>
                  <a:pt x="162560" y="41015"/>
                </a:cubicBezTo>
                <a:cubicBezTo>
                  <a:pt x="155787" y="51175"/>
                  <a:pt x="151775" y="63867"/>
                  <a:pt x="142240" y="71495"/>
                </a:cubicBezTo>
                <a:cubicBezTo>
                  <a:pt x="133877" y="78185"/>
                  <a:pt x="119333" y="74082"/>
                  <a:pt x="111760" y="81655"/>
                </a:cubicBezTo>
                <a:cubicBezTo>
                  <a:pt x="94491" y="98924"/>
                  <a:pt x="84667" y="122295"/>
                  <a:pt x="71120" y="142615"/>
                </a:cubicBezTo>
                <a:cubicBezTo>
                  <a:pt x="64347" y="152775"/>
                  <a:pt x="54661" y="161511"/>
                  <a:pt x="50800" y="173095"/>
                </a:cubicBezTo>
                <a:cubicBezTo>
                  <a:pt x="26619" y="245639"/>
                  <a:pt x="48302" y="222174"/>
                  <a:pt x="0" y="254375"/>
                </a:cubicBezTo>
                <a:cubicBezTo>
                  <a:pt x="5264" y="359655"/>
                  <a:pt x="-1674" y="420399"/>
                  <a:pt x="20320" y="508375"/>
                </a:cubicBezTo>
                <a:cubicBezTo>
                  <a:pt x="22917" y="518765"/>
                  <a:pt x="25691" y="529276"/>
                  <a:pt x="30480" y="538855"/>
                </a:cubicBezTo>
                <a:cubicBezTo>
                  <a:pt x="35941" y="549777"/>
                  <a:pt x="42983" y="559954"/>
                  <a:pt x="50800" y="569335"/>
                </a:cubicBezTo>
                <a:cubicBezTo>
                  <a:pt x="73587" y="596679"/>
                  <a:pt x="87186" y="597862"/>
                  <a:pt x="101600" y="630295"/>
                </a:cubicBezTo>
                <a:cubicBezTo>
                  <a:pt x="110299" y="649868"/>
                  <a:pt x="115147" y="670935"/>
                  <a:pt x="121920" y="691255"/>
                </a:cubicBezTo>
                <a:cubicBezTo>
                  <a:pt x="128613" y="711334"/>
                  <a:pt x="134495" y="737891"/>
                  <a:pt x="152400" y="752215"/>
                </a:cubicBezTo>
                <a:cubicBezTo>
                  <a:pt x="160763" y="758905"/>
                  <a:pt x="172720" y="758988"/>
                  <a:pt x="182880" y="762375"/>
                </a:cubicBezTo>
                <a:cubicBezTo>
                  <a:pt x="186267" y="779308"/>
                  <a:pt x="187579" y="796792"/>
                  <a:pt x="193040" y="813175"/>
                </a:cubicBezTo>
                <a:cubicBezTo>
                  <a:pt x="198561" y="829737"/>
                  <a:pt x="221293" y="869430"/>
                  <a:pt x="233680" y="884295"/>
                </a:cubicBezTo>
                <a:cubicBezTo>
                  <a:pt x="242878" y="895333"/>
                  <a:pt x="254000" y="904615"/>
                  <a:pt x="264160" y="914775"/>
                </a:cubicBezTo>
                <a:cubicBezTo>
                  <a:pt x="282788" y="970658"/>
                  <a:pt x="263127" y="920588"/>
                  <a:pt x="294640" y="975735"/>
                </a:cubicBezTo>
                <a:cubicBezTo>
                  <a:pt x="302154" y="988885"/>
                  <a:pt x="308994" y="1002454"/>
                  <a:pt x="314960" y="1016375"/>
                </a:cubicBezTo>
                <a:cubicBezTo>
                  <a:pt x="319179" y="1026219"/>
                  <a:pt x="319179" y="1037944"/>
                  <a:pt x="325120" y="1046855"/>
                </a:cubicBezTo>
                <a:cubicBezTo>
                  <a:pt x="333090" y="1058810"/>
                  <a:pt x="346779" y="1065993"/>
                  <a:pt x="355600" y="1077335"/>
                </a:cubicBezTo>
                <a:cubicBezTo>
                  <a:pt x="440668" y="1186708"/>
                  <a:pt x="357522" y="1099577"/>
                  <a:pt x="426720" y="1168775"/>
                </a:cubicBezTo>
                <a:cubicBezTo>
                  <a:pt x="430107" y="1178935"/>
                  <a:pt x="430190" y="1190892"/>
                  <a:pt x="436880" y="1199255"/>
                </a:cubicBezTo>
                <a:cubicBezTo>
                  <a:pt x="456291" y="1223519"/>
                  <a:pt x="473299" y="1217464"/>
                  <a:pt x="497840" y="1229735"/>
                </a:cubicBezTo>
                <a:cubicBezTo>
                  <a:pt x="508762" y="1235196"/>
                  <a:pt x="518160" y="1243282"/>
                  <a:pt x="528320" y="1250055"/>
                </a:cubicBezTo>
                <a:cubicBezTo>
                  <a:pt x="573765" y="1318222"/>
                  <a:pt x="520230" y="1251435"/>
                  <a:pt x="579120" y="1290695"/>
                </a:cubicBezTo>
                <a:cubicBezTo>
                  <a:pt x="629053" y="1323984"/>
                  <a:pt x="592435" y="1314170"/>
                  <a:pt x="629920" y="1351655"/>
                </a:cubicBezTo>
                <a:cubicBezTo>
                  <a:pt x="638554" y="1360289"/>
                  <a:pt x="650240" y="1365202"/>
                  <a:pt x="660400" y="1371975"/>
                </a:cubicBezTo>
                <a:cubicBezTo>
                  <a:pt x="714587" y="1453255"/>
                  <a:pt x="643467" y="1355042"/>
                  <a:pt x="711200" y="1422775"/>
                </a:cubicBezTo>
                <a:cubicBezTo>
                  <a:pt x="719834" y="1431409"/>
                  <a:pt x="722886" y="1444621"/>
                  <a:pt x="731520" y="1453255"/>
                </a:cubicBezTo>
                <a:cubicBezTo>
                  <a:pt x="740154" y="1461889"/>
                  <a:pt x="752619" y="1465758"/>
                  <a:pt x="762000" y="1473575"/>
                </a:cubicBezTo>
                <a:cubicBezTo>
                  <a:pt x="773038" y="1482773"/>
                  <a:pt x="782320" y="1493895"/>
                  <a:pt x="792480" y="1504055"/>
                </a:cubicBezTo>
                <a:cubicBezTo>
                  <a:pt x="810969" y="1559523"/>
                  <a:pt x="787147" y="1516629"/>
                  <a:pt x="843280" y="1544695"/>
                </a:cubicBezTo>
                <a:cubicBezTo>
                  <a:pt x="865123" y="1555617"/>
                  <a:pt x="881072" y="1577612"/>
                  <a:pt x="904240" y="1585335"/>
                </a:cubicBezTo>
                <a:cubicBezTo>
                  <a:pt x="924560" y="1592108"/>
                  <a:pt x="947378" y="1593774"/>
                  <a:pt x="965200" y="1605655"/>
                </a:cubicBezTo>
                <a:cubicBezTo>
                  <a:pt x="975360" y="1612428"/>
                  <a:pt x="984457" y="1621165"/>
                  <a:pt x="995680" y="1625975"/>
                </a:cubicBezTo>
                <a:cubicBezTo>
                  <a:pt x="1008515" y="1631476"/>
                  <a:pt x="1022894" y="1632299"/>
                  <a:pt x="1036320" y="1636135"/>
                </a:cubicBezTo>
                <a:cubicBezTo>
                  <a:pt x="1098008" y="1653760"/>
                  <a:pt x="1032393" y="1640963"/>
                  <a:pt x="1117600" y="1656455"/>
                </a:cubicBezTo>
                <a:cubicBezTo>
                  <a:pt x="1202864" y="1671958"/>
                  <a:pt x="1166938" y="1663892"/>
                  <a:pt x="1270000" y="1676775"/>
                </a:cubicBezTo>
                <a:cubicBezTo>
                  <a:pt x="1293762" y="1679745"/>
                  <a:pt x="1317358" y="1683965"/>
                  <a:pt x="1341120" y="1686935"/>
                </a:cubicBezTo>
                <a:cubicBezTo>
                  <a:pt x="1371551" y="1690739"/>
                  <a:pt x="1402080" y="1693708"/>
                  <a:pt x="1432560" y="1697095"/>
                </a:cubicBezTo>
                <a:cubicBezTo>
                  <a:pt x="1598414" y="1752380"/>
                  <a:pt x="1390305" y="1686531"/>
                  <a:pt x="1554480" y="1727575"/>
                </a:cubicBezTo>
                <a:cubicBezTo>
                  <a:pt x="1575260" y="1732770"/>
                  <a:pt x="1595120" y="1741122"/>
                  <a:pt x="1615440" y="1747895"/>
                </a:cubicBezTo>
                <a:lnTo>
                  <a:pt x="1645920" y="1758055"/>
                </a:lnTo>
                <a:cubicBezTo>
                  <a:pt x="1656014" y="1757461"/>
                  <a:pt x="1796111" y="1764240"/>
                  <a:pt x="1849120" y="1737735"/>
                </a:cubicBezTo>
                <a:cubicBezTo>
                  <a:pt x="1860042" y="1732274"/>
                  <a:pt x="1870219" y="1725232"/>
                  <a:pt x="1879600" y="1717415"/>
                </a:cubicBezTo>
                <a:cubicBezTo>
                  <a:pt x="1890638" y="1708217"/>
                  <a:pt x="1899042" y="1696133"/>
                  <a:pt x="1910080" y="1686935"/>
                </a:cubicBezTo>
                <a:cubicBezTo>
                  <a:pt x="1992793" y="1618007"/>
                  <a:pt x="1868614" y="1734899"/>
                  <a:pt x="2001520" y="1646295"/>
                </a:cubicBezTo>
                <a:lnTo>
                  <a:pt x="2062480" y="1605655"/>
                </a:lnTo>
                <a:cubicBezTo>
                  <a:pt x="2065867" y="1595495"/>
                  <a:pt x="2067851" y="1584754"/>
                  <a:pt x="2072640" y="1575175"/>
                </a:cubicBezTo>
                <a:cubicBezTo>
                  <a:pt x="2078101" y="1564253"/>
                  <a:pt x="2089099" y="1556279"/>
                  <a:pt x="2092960" y="1544695"/>
                </a:cubicBezTo>
                <a:cubicBezTo>
                  <a:pt x="2099474" y="1525152"/>
                  <a:pt x="2098651" y="1503845"/>
                  <a:pt x="2103120" y="1483735"/>
                </a:cubicBezTo>
                <a:cubicBezTo>
                  <a:pt x="2105443" y="1473280"/>
                  <a:pt x="2109893" y="1463415"/>
                  <a:pt x="2113280" y="1453255"/>
                </a:cubicBezTo>
                <a:cubicBezTo>
                  <a:pt x="2109893" y="1385522"/>
                  <a:pt x="2115252" y="1316779"/>
                  <a:pt x="2103120" y="1250055"/>
                </a:cubicBezTo>
                <a:cubicBezTo>
                  <a:pt x="2100936" y="1238041"/>
                  <a:pt x="2079413" y="1239895"/>
                  <a:pt x="2072640" y="1229735"/>
                </a:cubicBezTo>
                <a:cubicBezTo>
                  <a:pt x="2032545" y="1169593"/>
                  <a:pt x="2096694" y="1200500"/>
                  <a:pt x="2032000" y="1178935"/>
                </a:cubicBezTo>
                <a:cubicBezTo>
                  <a:pt x="2011727" y="1118117"/>
                  <a:pt x="2039326" y="1170981"/>
                  <a:pt x="1960880" y="1138295"/>
                </a:cubicBezTo>
                <a:cubicBezTo>
                  <a:pt x="1938337" y="1128902"/>
                  <a:pt x="1920240" y="1111202"/>
                  <a:pt x="1899920" y="1097655"/>
                </a:cubicBezTo>
                <a:lnTo>
                  <a:pt x="1869440" y="1077335"/>
                </a:lnTo>
                <a:cubicBezTo>
                  <a:pt x="1859280" y="1070562"/>
                  <a:pt x="1849882" y="1062476"/>
                  <a:pt x="1838960" y="1057015"/>
                </a:cubicBezTo>
                <a:lnTo>
                  <a:pt x="1798320" y="1036695"/>
                </a:lnTo>
                <a:cubicBezTo>
                  <a:pt x="1791547" y="1026535"/>
                  <a:pt x="1786634" y="1014849"/>
                  <a:pt x="1778000" y="1006215"/>
                </a:cubicBezTo>
                <a:cubicBezTo>
                  <a:pt x="1747245" y="975460"/>
                  <a:pt x="1741754" y="977200"/>
                  <a:pt x="1706880" y="965575"/>
                </a:cubicBezTo>
                <a:cubicBezTo>
                  <a:pt x="1684410" y="943105"/>
                  <a:pt x="1674210" y="928920"/>
                  <a:pt x="1645920" y="914775"/>
                </a:cubicBezTo>
                <a:cubicBezTo>
                  <a:pt x="1636341" y="909986"/>
                  <a:pt x="1625019" y="909404"/>
                  <a:pt x="1615440" y="904615"/>
                </a:cubicBezTo>
                <a:cubicBezTo>
                  <a:pt x="1604518" y="899154"/>
                  <a:pt x="1595882" y="889756"/>
                  <a:pt x="1584960" y="884295"/>
                </a:cubicBezTo>
                <a:cubicBezTo>
                  <a:pt x="1575381" y="879506"/>
                  <a:pt x="1564059" y="878924"/>
                  <a:pt x="1554480" y="874135"/>
                </a:cubicBezTo>
                <a:cubicBezTo>
                  <a:pt x="1543558" y="868674"/>
                  <a:pt x="1534922" y="859276"/>
                  <a:pt x="1524000" y="853815"/>
                </a:cubicBezTo>
                <a:cubicBezTo>
                  <a:pt x="1514421" y="849026"/>
                  <a:pt x="1503364" y="847874"/>
                  <a:pt x="1493520" y="843655"/>
                </a:cubicBezTo>
                <a:cubicBezTo>
                  <a:pt x="1479599" y="837689"/>
                  <a:pt x="1466801" y="829301"/>
                  <a:pt x="1452880" y="823335"/>
                </a:cubicBezTo>
                <a:cubicBezTo>
                  <a:pt x="1443036" y="819116"/>
                  <a:pt x="1431979" y="817964"/>
                  <a:pt x="1422400" y="813175"/>
                </a:cubicBezTo>
                <a:cubicBezTo>
                  <a:pt x="1411478" y="807714"/>
                  <a:pt x="1403078" y="797814"/>
                  <a:pt x="1391920" y="792855"/>
                </a:cubicBezTo>
                <a:cubicBezTo>
                  <a:pt x="1372347" y="784156"/>
                  <a:pt x="1348782" y="784416"/>
                  <a:pt x="1330960" y="772535"/>
                </a:cubicBezTo>
                <a:lnTo>
                  <a:pt x="1270000" y="731895"/>
                </a:lnTo>
                <a:cubicBezTo>
                  <a:pt x="1259840" y="725122"/>
                  <a:pt x="1251104" y="715436"/>
                  <a:pt x="1239520" y="711575"/>
                </a:cubicBezTo>
                <a:lnTo>
                  <a:pt x="1178560" y="691255"/>
                </a:lnTo>
                <a:cubicBezTo>
                  <a:pt x="1120326" y="603904"/>
                  <a:pt x="1197867" y="706701"/>
                  <a:pt x="1127760" y="650615"/>
                </a:cubicBezTo>
                <a:cubicBezTo>
                  <a:pt x="1118225" y="642987"/>
                  <a:pt x="1116630" y="628176"/>
                  <a:pt x="1107440" y="620135"/>
                </a:cubicBezTo>
                <a:cubicBezTo>
                  <a:pt x="1064443" y="582512"/>
                  <a:pt x="1057864" y="583290"/>
                  <a:pt x="1016000" y="569335"/>
                </a:cubicBezTo>
                <a:cubicBezTo>
                  <a:pt x="996221" y="509997"/>
                  <a:pt x="1021316" y="564491"/>
                  <a:pt x="975360" y="518535"/>
                </a:cubicBezTo>
                <a:cubicBezTo>
                  <a:pt x="966726" y="509901"/>
                  <a:pt x="963674" y="496689"/>
                  <a:pt x="955040" y="488055"/>
                </a:cubicBezTo>
                <a:cubicBezTo>
                  <a:pt x="946406" y="479421"/>
                  <a:pt x="933941" y="475552"/>
                  <a:pt x="924560" y="467735"/>
                </a:cubicBezTo>
                <a:cubicBezTo>
                  <a:pt x="913522" y="458537"/>
                  <a:pt x="904240" y="447415"/>
                  <a:pt x="894080" y="437255"/>
                </a:cubicBezTo>
                <a:cubicBezTo>
                  <a:pt x="874301" y="377917"/>
                  <a:pt x="899396" y="432411"/>
                  <a:pt x="853440" y="386455"/>
                </a:cubicBezTo>
                <a:cubicBezTo>
                  <a:pt x="807484" y="340499"/>
                  <a:pt x="861978" y="365594"/>
                  <a:pt x="802640" y="345815"/>
                </a:cubicBezTo>
                <a:cubicBezTo>
                  <a:pt x="756059" y="275944"/>
                  <a:pt x="785168" y="292578"/>
                  <a:pt x="731520" y="274695"/>
                </a:cubicBezTo>
                <a:cubicBezTo>
                  <a:pt x="721360" y="264535"/>
                  <a:pt x="712382" y="253036"/>
                  <a:pt x="701040" y="244215"/>
                </a:cubicBezTo>
                <a:cubicBezTo>
                  <a:pt x="681763" y="229222"/>
                  <a:pt x="657349" y="220844"/>
                  <a:pt x="640080" y="203575"/>
                </a:cubicBezTo>
                <a:cubicBezTo>
                  <a:pt x="617610" y="181105"/>
                  <a:pt x="607410" y="166920"/>
                  <a:pt x="579120" y="152775"/>
                </a:cubicBezTo>
                <a:cubicBezTo>
                  <a:pt x="569541" y="147986"/>
                  <a:pt x="558002" y="147816"/>
                  <a:pt x="548640" y="142615"/>
                </a:cubicBezTo>
                <a:cubicBezTo>
                  <a:pt x="527292" y="130755"/>
                  <a:pt x="487680" y="101975"/>
                  <a:pt x="487680" y="101975"/>
                </a:cubicBezTo>
                <a:cubicBezTo>
                  <a:pt x="474133" y="81655"/>
                  <a:pt x="471273" y="44044"/>
                  <a:pt x="447040" y="41015"/>
                </a:cubicBezTo>
                <a:cubicBezTo>
                  <a:pt x="362399" y="30435"/>
                  <a:pt x="414867" y="3762"/>
                  <a:pt x="396240" y="375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36"/>
          <p:cNvSpPr/>
          <p:nvPr/>
        </p:nvSpPr>
        <p:spPr>
          <a:xfrm>
            <a:off x="6888480" y="4559697"/>
            <a:ext cx="2276549" cy="703183"/>
          </a:xfrm>
          <a:custGeom>
            <a:avLst/>
            <a:gdLst>
              <a:gd name="connsiteX0" fmla="*/ 812800 w 2276549"/>
              <a:gd name="connsiteY0" fmla="*/ 42783 h 703183"/>
              <a:gd name="connsiteX1" fmla="*/ 751840 w 2276549"/>
              <a:gd name="connsiteY1" fmla="*/ 52943 h 703183"/>
              <a:gd name="connsiteX2" fmla="*/ 670560 w 2276549"/>
              <a:gd name="connsiteY2" fmla="*/ 73263 h 703183"/>
              <a:gd name="connsiteX3" fmla="*/ 609600 w 2276549"/>
              <a:gd name="connsiteY3" fmla="*/ 113903 h 703183"/>
              <a:gd name="connsiteX4" fmla="*/ 558800 w 2276549"/>
              <a:gd name="connsiteY4" fmla="*/ 164703 h 703183"/>
              <a:gd name="connsiteX5" fmla="*/ 548640 w 2276549"/>
              <a:gd name="connsiteY5" fmla="*/ 235823 h 703183"/>
              <a:gd name="connsiteX6" fmla="*/ 538480 w 2276549"/>
              <a:gd name="connsiteY6" fmla="*/ 266303 h 703183"/>
              <a:gd name="connsiteX7" fmla="*/ 477520 w 2276549"/>
              <a:gd name="connsiteY7" fmla="*/ 296783 h 703183"/>
              <a:gd name="connsiteX8" fmla="*/ 447040 w 2276549"/>
              <a:gd name="connsiteY8" fmla="*/ 317103 h 703183"/>
              <a:gd name="connsiteX9" fmla="*/ 416560 w 2276549"/>
              <a:gd name="connsiteY9" fmla="*/ 327263 h 703183"/>
              <a:gd name="connsiteX10" fmla="*/ 386080 w 2276549"/>
              <a:gd name="connsiteY10" fmla="*/ 347583 h 703183"/>
              <a:gd name="connsiteX11" fmla="*/ 325120 w 2276549"/>
              <a:gd name="connsiteY11" fmla="*/ 367903 h 703183"/>
              <a:gd name="connsiteX12" fmla="*/ 294640 w 2276549"/>
              <a:gd name="connsiteY12" fmla="*/ 378063 h 703183"/>
              <a:gd name="connsiteX13" fmla="*/ 264160 w 2276549"/>
              <a:gd name="connsiteY13" fmla="*/ 398383 h 703183"/>
              <a:gd name="connsiteX14" fmla="*/ 60960 w 2276549"/>
              <a:gd name="connsiteY14" fmla="*/ 418703 h 703183"/>
              <a:gd name="connsiteX15" fmla="*/ 30480 w 2276549"/>
              <a:gd name="connsiteY15" fmla="*/ 479663 h 703183"/>
              <a:gd name="connsiteX16" fmla="*/ 0 w 2276549"/>
              <a:gd name="connsiteY16" fmla="*/ 540623 h 703183"/>
              <a:gd name="connsiteX17" fmla="*/ 10160 w 2276549"/>
              <a:gd name="connsiteY17" fmla="*/ 571103 h 703183"/>
              <a:gd name="connsiteX18" fmla="*/ 71120 w 2276549"/>
              <a:gd name="connsiteY18" fmla="*/ 591423 h 703183"/>
              <a:gd name="connsiteX19" fmla="*/ 91440 w 2276549"/>
              <a:gd name="connsiteY19" fmla="*/ 621903 h 703183"/>
              <a:gd name="connsiteX20" fmla="*/ 132080 w 2276549"/>
              <a:gd name="connsiteY20" fmla="*/ 632063 h 703183"/>
              <a:gd name="connsiteX21" fmla="*/ 162560 w 2276549"/>
              <a:gd name="connsiteY21" fmla="*/ 642223 h 703183"/>
              <a:gd name="connsiteX22" fmla="*/ 193040 w 2276549"/>
              <a:gd name="connsiteY22" fmla="*/ 662543 h 703183"/>
              <a:gd name="connsiteX23" fmla="*/ 284480 w 2276549"/>
              <a:gd name="connsiteY23" fmla="*/ 703183 h 703183"/>
              <a:gd name="connsiteX24" fmla="*/ 731520 w 2276549"/>
              <a:gd name="connsiteY24" fmla="*/ 693023 h 703183"/>
              <a:gd name="connsiteX25" fmla="*/ 782320 w 2276549"/>
              <a:gd name="connsiteY25" fmla="*/ 682863 h 703183"/>
              <a:gd name="connsiteX26" fmla="*/ 985520 w 2276549"/>
              <a:gd name="connsiteY26" fmla="*/ 672703 h 703183"/>
              <a:gd name="connsiteX27" fmla="*/ 1076960 w 2276549"/>
              <a:gd name="connsiteY27" fmla="*/ 652383 h 703183"/>
              <a:gd name="connsiteX28" fmla="*/ 1168400 w 2276549"/>
              <a:gd name="connsiteY28" fmla="*/ 632063 h 703183"/>
              <a:gd name="connsiteX29" fmla="*/ 1249680 w 2276549"/>
              <a:gd name="connsiteY29" fmla="*/ 621903 h 703183"/>
              <a:gd name="connsiteX30" fmla="*/ 1432560 w 2276549"/>
              <a:gd name="connsiteY30" fmla="*/ 601583 h 703183"/>
              <a:gd name="connsiteX31" fmla="*/ 1524000 w 2276549"/>
              <a:gd name="connsiteY31" fmla="*/ 591423 h 703183"/>
              <a:gd name="connsiteX32" fmla="*/ 1595120 w 2276549"/>
              <a:gd name="connsiteY32" fmla="*/ 571103 h 703183"/>
              <a:gd name="connsiteX33" fmla="*/ 1625600 w 2276549"/>
              <a:gd name="connsiteY33" fmla="*/ 560943 h 703183"/>
              <a:gd name="connsiteX34" fmla="*/ 1676400 w 2276549"/>
              <a:gd name="connsiteY34" fmla="*/ 520303 h 703183"/>
              <a:gd name="connsiteX35" fmla="*/ 1737360 w 2276549"/>
              <a:gd name="connsiteY35" fmla="*/ 479663 h 703183"/>
              <a:gd name="connsiteX36" fmla="*/ 1747520 w 2276549"/>
              <a:gd name="connsiteY36" fmla="*/ 449183 h 703183"/>
              <a:gd name="connsiteX37" fmla="*/ 1828800 w 2276549"/>
              <a:gd name="connsiteY37" fmla="*/ 418703 h 703183"/>
              <a:gd name="connsiteX38" fmla="*/ 1859280 w 2276549"/>
              <a:gd name="connsiteY38" fmla="*/ 398383 h 703183"/>
              <a:gd name="connsiteX39" fmla="*/ 1950720 w 2276549"/>
              <a:gd name="connsiteY39" fmla="*/ 388223 h 703183"/>
              <a:gd name="connsiteX40" fmla="*/ 1991360 w 2276549"/>
              <a:gd name="connsiteY40" fmla="*/ 378063 h 703183"/>
              <a:gd name="connsiteX41" fmla="*/ 2092960 w 2276549"/>
              <a:gd name="connsiteY41" fmla="*/ 357743 h 703183"/>
              <a:gd name="connsiteX42" fmla="*/ 2184400 w 2276549"/>
              <a:gd name="connsiteY42" fmla="*/ 337423 h 703183"/>
              <a:gd name="connsiteX43" fmla="*/ 2245360 w 2276549"/>
              <a:gd name="connsiteY43" fmla="*/ 306943 h 703183"/>
              <a:gd name="connsiteX44" fmla="*/ 2275840 w 2276549"/>
              <a:gd name="connsiteY44" fmla="*/ 296783 h 703183"/>
              <a:gd name="connsiteX45" fmla="*/ 2245360 w 2276549"/>
              <a:gd name="connsiteY45" fmla="*/ 134223 h 703183"/>
              <a:gd name="connsiteX46" fmla="*/ 2214880 w 2276549"/>
              <a:gd name="connsiteY46" fmla="*/ 124063 h 703183"/>
              <a:gd name="connsiteX47" fmla="*/ 2164080 w 2276549"/>
              <a:gd name="connsiteY47" fmla="*/ 113903 h 703183"/>
              <a:gd name="connsiteX48" fmla="*/ 2133600 w 2276549"/>
              <a:gd name="connsiteY48" fmla="*/ 93583 h 703183"/>
              <a:gd name="connsiteX49" fmla="*/ 2072640 w 2276549"/>
              <a:gd name="connsiteY49" fmla="*/ 73263 h 703183"/>
              <a:gd name="connsiteX50" fmla="*/ 2042160 w 2276549"/>
              <a:gd name="connsiteY50" fmla="*/ 52943 h 703183"/>
              <a:gd name="connsiteX51" fmla="*/ 1899920 w 2276549"/>
              <a:gd name="connsiteY51" fmla="*/ 22463 h 703183"/>
              <a:gd name="connsiteX52" fmla="*/ 1127760 w 2276549"/>
              <a:gd name="connsiteY52" fmla="*/ 12303 h 703183"/>
              <a:gd name="connsiteX53" fmla="*/ 914400 w 2276549"/>
              <a:gd name="connsiteY53" fmla="*/ 12303 h 703183"/>
              <a:gd name="connsiteX54" fmla="*/ 883920 w 2276549"/>
              <a:gd name="connsiteY54" fmla="*/ 22463 h 703183"/>
              <a:gd name="connsiteX55" fmla="*/ 812800 w 2276549"/>
              <a:gd name="connsiteY55" fmla="*/ 42783 h 70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76549" h="703183">
                <a:moveTo>
                  <a:pt x="812800" y="42783"/>
                </a:moveTo>
                <a:cubicBezTo>
                  <a:pt x="790787" y="47863"/>
                  <a:pt x="771983" y="48627"/>
                  <a:pt x="751840" y="52943"/>
                </a:cubicBezTo>
                <a:cubicBezTo>
                  <a:pt x="724533" y="58795"/>
                  <a:pt x="670560" y="73263"/>
                  <a:pt x="670560" y="73263"/>
                </a:cubicBezTo>
                <a:cubicBezTo>
                  <a:pt x="650240" y="86810"/>
                  <a:pt x="623147" y="93583"/>
                  <a:pt x="609600" y="113903"/>
                </a:cubicBezTo>
                <a:cubicBezTo>
                  <a:pt x="582507" y="154543"/>
                  <a:pt x="599440" y="137610"/>
                  <a:pt x="558800" y="164703"/>
                </a:cubicBezTo>
                <a:cubicBezTo>
                  <a:pt x="555413" y="188410"/>
                  <a:pt x="553336" y="212341"/>
                  <a:pt x="548640" y="235823"/>
                </a:cubicBezTo>
                <a:cubicBezTo>
                  <a:pt x="546540" y="246325"/>
                  <a:pt x="545170" y="257940"/>
                  <a:pt x="538480" y="266303"/>
                </a:cubicBezTo>
                <a:cubicBezTo>
                  <a:pt x="519069" y="290567"/>
                  <a:pt x="502061" y="284512"/>
                  <a:pt x="477520" y="296783"/>
                </a:cubicBezTo>
                <a:cubicBezTo>
                  <a:pt x="466598" y="302244"/>
                  <a:pt x="457962" y="311642"/>
                  <a:pt x="447040" y="317103"/>
                </a:cubicBezTo>
                <a:cubicBezTo>
                  <a:pt x="437461" y="321892"/>
                  <a:pt x="426139" y="322474"/>
                  <a:pt x="416560" y="327263"/>
                </a:cubicBezTo>
                <a:cubicBezTo>
                  <a:pt x="405638" y="332724"/>
                  <a:pt x="397238" y="342624"/>
                  <a:pt x="386080" y="347583"/>
                </a:cubicBezTo>
                <a:cubicBezTo>
                  <a:pt x="366507" y="356282"/>
                  <a:pt x="345440" y="361130"/>
                  <a:pt x="325120" y="367903"/>
                </a:cubicBezTo>
                <a:cubicBezTo>
                  <a:pt x="314960" y="371290"/>
                  <a:pt x="303551" y="372122"/>
                  <a:pt x="294640" y="378063"/>
                </a:cubicBezTo>
                <a:cubicBezTo>
                  <a:pt x="284480" y="384836"/>
                  <a:pt x="275744" y="394522"/>
                  <a:pt x="264160" y="398383"/>
                </a:cubicBezTo>
                <a:cubicBezTo>
                  <a:pt x="224943" y="411455"/>
                  <a:pt x="65387" y="418387"/>
                  <a:pt x="60960" y="418703"/>
                </a:cubicBezTo>
                <a:cubicBezTo>
                  <a:pt x="2726" y="506054"/>
                  <a:pt x="72544" y="395535"/>
                  <a:pt x="30480" y="479663"/>
                </a:cubicBezTo>
                <a:cubicBezTo>
                  <a:pt x="-8911" y="558445"/>
                  <a:pt x="25537" y="464011"/>
                  <a:pt x="0" y="540623"/>
                </a:cubicBezTo>
                <a:cubicBezTo>
                  <a:pt x="3387" y="550783"/>
                  <a:pt x="1445" y="564878"/>
                  <a:pt x="10160" y="571103"/>
                </a:cubicBezTo>
                <a:cubicBezTo>
                  <a:pt x="27589" y="583553"/>
                  <a:pt x="71120" y="591423"/>
                  <a:pt x="71120" y="591423"/>
                </a:cubicBezTo>
                <a:cubicBezTo>
                  <a:pt x="77893" y="601583"/>
                  <a:pt x="81280" y="615130"/>
                  <a:pt x="91440" y="621903"/>
                </a:cubicBezTo>
                <a:cubicBezTo>
                  <a:pt x="103058" y="629649"/>
                  <a:pt x="118654" y="628227"/>
                  <a:pt x="132080" y="632063"/>
                </a:cubicBezTo>
                <a:cubicBezTo>
                  <a:pt x="142378" y="635005"/>
                  <a:pt x="152981" y="637434"/>
                  <a:pt x="162560" y="642223"/>
                </a:cubicBezTo>
                <a:cubicBezTo>
                  <a:pt x="173482" y="647684"/>
                  <a:pt x="181882" y="657584"/>
                  <a:pt x="193040" y="662543"/>
                </a:cubicBezTo>
                <a:cubicBezTo>
                  <a:pt x="301856" y="710906"/>
                  <a:pt x="215500" y="657196"/>
                  <a:pt x="284480" y="703183"/>
                </a:cubicBezTo>
                <a:lnTo>
                  <a:pt x="731520" y="693023"/>
                </a:lnTo>
                <a:cubicBezTo>
                  <a:pt x="748774" y="692319"/>
                  <a:pt x="765106" y="684240"/>
                  <a:pt x="782320" y="682863"/>
                </a:cubicBezTo>
                <a:cubicBezTo>
                  <a:pt x="849922" y="677455"/>
                  <a:pt x="917787" y="676090"/>
                  <a:pt x="985520" y="672703"/>
                </a:cubicBezTo>
                <a:cubicBezTo>
                  <a:pt x="1044839" y="652930"/>
                  <a:pt x="987555" y="670264"/>
                  <a:pt x="1076960" y="652383"/>
                </a:cubicBezTo>
                <a:cubicBezTo>
                  <a:pt x="1144380" y="638899"/>
                  <a:pt x="1091508" y="643893"/>
                  <a:pt x="1168400" y="632063"/>
                </a:cubicBezTo>
                <a:cubicBezTo>
                  <a:pt x="1195387" y="627911"/>
                  <a:pt x="1222587" y="625290"/>
                  <a:pt x="1249680" y="621903"/>
                </a:cubicBezTo>
                <a:cubicBezTo>
                  <a:pt x="1330747" y="594881"/>
                  <a:pt x="1258602" y="616080"/>
                  <a:pt x="1432560" y="601583"/>
                </a:cubicBezTo>
                <a:cubicBezTo>
                  <a:pt x="1463122" y="599036"/>
                  <a:pt x="1493520" y="594810"/>
                  <a:pt x="1524000" y="591423"/>
                </a:cubicBezTo>
                <a:cubicBezTo>
                  <a:pt x="1597081" y="567063"/>
                  <a:pt x="1505818" y="596618"/>
                  <a:pt x="1595120" y="571103"/>
                </a:cubicBezTo>
                <a:cubicBezTo>
                  <a:pt x="1605418" y="568161"/>
                  <a:pt x="1615440" y="564330"/>
                  <a:pt x="1625600" y="560943"/>
                </a:cubicBezTo>
                <a:cubicBezTo>
                  <a:pt x="1663145" y="504625"/>
                  <a:pt x="1624438" y="549171"/>
                  <a:pt x="1676400" y="520303"/>
                </a:cubicBezTo>
                <a:cubicBezTo>
                  <a:pt x="1697748" y="508443"/>
                  <a:pt x="1737360" y="479663"/>
                  <a:pt x="1737360" y="479663"/>
                </a:cubicBezTo>
                <a:cubicBezTo>
                  <a:pt x="1740747" y="469503"/>
                  <a:pt x="1740830" y="457546"/>
                  <a:pt x="1747520" y="449183"/>
                </a:cubicBezTo>
                <a:cubicBezTo>
                  <a:pt x="1767453" y="424267"/>
                  <a:pt x="1801263" y="424210"/>
                  <a:pt x="1828800" y="418703"/>
                </a:cubicBezTo>
                <a:cubicBezTo>
                  <a:pt x="1838960" y="411930"/>
                  <a:pt x="1847434" y="401345"/>
                  <a:pt x="1859280" y="398383"/>
                </a:cubicBezTo>
                <a:cubicBezTo>
                  <a:pt x="1889032" y="390945"/>
                  <a:pt x="1920409" y="392886"/>
                  <a:pt x="1950720" y="388223"/>
                </a:cubicBezTo>
                <a:cubicBezTo>
                  <a:pt x="1964521" y="386100"/>
                  <a:pt x="1977706" y="380989"/>
                  <a:pt x="1991360" y="378063"/>
                </a:cubicBezTo>
                <a:cubicBezTo>
                  <a:pt x="2025131" y="370826"/>
                  <a:pt x="2059093" y="364516"/>
                  <a:pt x="2092960" y="357743"/>
                </a:cubicBezTo>
                <a:cubicBezTo>
                  <a:pt x="2127878" y="350759"/>
                  <a:pt x="2150921" y="346989"/>
                  <a:pt x="2184400" y="337423"/>
                </a:cubicBezTo>
                <a:cubicBezTo>
                  <a:pt x="2243987" y="320398"/>
                  <a:pt x="2185990" y="336628"/>
                  <a:pt x="2245360" y="306943"/>
                </a:cubicBezTo>
                <a:cubicBezTo>
                  <a:pt x="2254939" y="302154"/>
                  <a:pt x="2265680" y="300170"/>
                  <a:pt x="2275840" y="296783"/>
                </a:cubicBezTo>
                <a:cubicBezTo>
                  <a:pt x="2274042" y="273406"/>
                  <a:pt x="2287602" y="168017"/>
                  <a:pt x="2245360" y="134223"/>
                </a:cubicBezTo>
                <a:cubicBezTo>
                  <a:pt x="2236997" y="127533"/>
                  <a:pt x="2225270" y="126660"/>
                  <a:pt x="2214880" y="124063"/>
                </a:cubicBezTo>
                <a:cubicBezTo>
                  <a:pt x="2198127" y="119875"/>
                  <a:pt x="2181013" y="117290"/>
                  <a:pt x="2164080" y="113903"/>
                </a:cubicBezTo>
                <a:cubicBezTo>
                  <a:pt x="2153920" y="107130"/>
                  <a:pt x="2144758" y="98542"/>
                  <a:pt x="2133600" y="93583"/>
                </a:cubicBezTo>
                <a:cubicBezTo>
                  <a:pt x="2114027" y="84884"/>
                  <a:pt x="2090462" y="85144"/>
                  <a:pt x="2072640" y="73263"/>
                </a:cubicBezTo>
                <a:cubicBezTo>
                  <a:pt x="2062480" y="66490"/>
                  <a:pt x="2053318" y="57902"/>
                  <a:pt x="2042160" y="52943"/>
                </a:cubicBezTo>
                <a:cubicBezTo>
                  <a:pt x="1997592" y="33135"/>
                  <a:pt x="1948538" y="23621"/>
                  <a:pt x="1899920" y="22463"/>
                </a:cubicBezTo>
                <a:cubicBezTo>
                  <a:pt x="1642584" y="16336"/>
                  <a:pt x="1385147" y="15690"/>
                  <a:pt x="1127760" y="12303"/>
                </a:cubicBezTo>
                <a:cubicBezTo>
                  <a:pt x="1027777" y="-4361"/>
                  <a:pt x="1059682" y="-3839"/>
                  <a:pt x="914400" y="12303"/>
                </a:cubicBezTo>
                <a:cubicBezTo>
                  <a:pt x="903756" y="13486"/>
                  <a:pt x="893499" y="17674"/>
                  <a:pt x="883920" y="22463"/>
                </a:cubicBezTo>
                <a:cubicBezTo>
                  <a:pt x="860943" y="33951"/>
                  <a:pt x="834813" y="37703"/>
                  <a:pt x="812800" y="42783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37"/>
          <p:cNvSpPr/>
          <p:nvPr/>
        </p:nvSpPr>
        <p:spPr>
          <a:xfrm>
            <a:off x="274220" y="4490720"/>
            <a:ext cx="2204820" cy="640080"/>
          </a:xfrm>
          <a:custGeom>
            <a:avLst/>
            <a:gdLst>
              <a:gd name="connsiteX0" fmla="*/ 762100 w 2204820"/>
              <a:gd name="connsiteY0" fmla="*/ 40640 h 640080"/>
              <a:gd name="connsiteX1" fmla="*/ 711300 w 2204820"/>
              <a:gd name="connsiteY1" fmla="*/ 20320 h 640080"/>
              <a:gd name="connsiteX2" fmla="*/ 680820 w 2204820"/>
              <a:gd name="connsiteY2" fmla="*/ 10160 h 640080"/>
              <a:gd name="connsiteX3" fmla="*/ 528420 w 2204820"/>
              <a:gd name="connsiteY3" fmla="*/ 30480 h 640080"/>
              <a:gd name="connsiteX4" fmla="*/ 457300 w 2204820"/>
              <a:gd name="connsiteY4" fmla="*/ 101600 h 640080"/>
              <a:gd name="connsiteX5" fmla="*/ 457300 w 2204820"/>
              <a:gd name="connsiteY5" fmla="*/ 162560 h 640080"/>
              <a:gd name="connsiteX6" fmla="*/ 487780 w 2204820"/>
              <a:gd name="connsiteY6" fmla="*/ 172720 h 640080"/>
              <a:gd name="connsiteX7" fmla="*/ 477620 w 2204820"/>
              <a:gd name="connsiteY7" fmla="*/ 233680 h 640080"/>
              <a:gd name="connsiteX8" fmla="*/ 416660 w 2204820"/>
              <a:gd name="connsiteY8" fmla="*/ 254000 h 640080"/>
              <a:gd name="connsiteX9" fmla="*/ 386180 w 2204820"/>
              <a:gd name="connsiteY9" fmla="*/ 264160 h 640080"/>
              <a:gd name="connsiteX10" fmla="*/ 355700 w 2204820"/>
              <a:gd name="connsiteY10" fmla="*/ 274320 h 640080"/>
              <a:gd name="connsiteX11" fmla="*/ 243940 w 2204820"/>
              <a:gd name="connsiteY11" fmla="*/ 284480 h 640080"/>
              <a:gd name="connsiteX12" fmla="*/ 193140 w 2204820"/>
              <a:gd name="connsiteY12" fmla="*/ 294640 h 640080"/>
              <a:gd name="connsiteX13" fmla="*/ 132180 w 2204820"/>
              <a:gd name="connsiteY13" fmla="*/ 314960 h 640080"/>
              <a:gd name="connsiteX14" fmla="*/ 101700 w 2204820"/>
              <a:gd name="connsiteY14" fmla="*/ 325120 h 640080"/>
              <a:gd name="connsiteX15" fmla="*/ 10260 w 2204820"/>
              <a:gd name="connsiteY15" fmla="*/ 345440 h 640080"/>
              <a:gd name="connsiteX16" fmla="*/ 100 w 2204820"/>
              <a:gd name="connsiteY16" fmla="*/ 375920 h 640080"/>
              <a:gd name="connsiteX17" fmla="*/ 10260 w 2204820"/>
              <a:gd name="connsiteY17" fmla="*/ 497840 h 640080"/>
              <a:gd name="connsiteX18" fmla="*/ 40740 w 2204820"/>
              <a:gd name="connsiteY18" fmla="*/ 508000 h 640080"/>
              <a:gd name="connsiteX19" fmla="*/ 172820 w 2204820"/>
              <a:gd name="connsiteY19" fmla="*/ 518160 h 640080"/>
              <a:gd name="connsiteX20" fmla="*/ 243940 w 2204820"/>
              <a:gd name="connsiteY20" fmla="*/ 538480 h 640080"/>
              <a:gd name="connsiteX21" fmla="*/ 284580 w 2204820"/>
              <a:gd name="connsiteY21" fmla="*/ 548640 h 640080"/>
              <a:gd name="connsiteX22" fmla="*/ 365860 w 2204820"/>
              <a:gd name="connsiteY22" fmla="*/ 568960 h 640080"/>
              <a:gd name="connsiteX23" fmla="*/ 538580 w 2204820"/>
              <a:gd name="connsiteY23" fmla="*/ 579120 h 640080"/>
              <a:gd name="connsiteX24" fmla="*/ 630020 w 2204820"/>
              <a:gd name="connsiteY24" fmla="*/ 599440 h 640080"/>
              <a:gd name="connsiteX25" fmla="*/ 802740 w 2204820"/>
              <a:gd name="connsiteY25" fmla="*/ 609600 h 640080"/>
              <a:gd name="connsiteX26" fmla="*/ 843380 w 2204820"/>
              <a:gd name="connsiteY26" fmla="*/ 619760 h 640080"/>
              <a:gd name="connsiteX27" fmla="*/ 985620 w 2204820"/>
              <a:gd name="connsiteY27" fmla="*/ 640080 h 640080"/>
              <a:gd name="connsiteX28" fmla="*/ 1168500 w 2204820"/>
              <a:gd name="connsiteY28" fmla="*/ 629920 h 640080"/>
              <a:gd name="connsiteX29" fmla="*/ 1178660 w 2204820"/>
              <a:gd name="connsiteY29" fmla="*/ 599440 h 640080"/>
              <a:gd name="connsiteX30" fmla="*/ 1280260 w 2204820"/>
              <a:gd name="connsiteY30" fmla="*/ 568960 h 640080"/>
              <a:gd name="connsiteX31" fmla="*/ 1392020 w 2204820"/>
              <a:gd name="connsiteY31" fmla="*/ 528320 h 640080"/>
              <a:gd name="connsiteX32" fmla="*/ 1422500 w 2204820"/>
              <a:gd name="connsiteY32" fmla="*/ 518160 h 640080"/>
              <a:gd name="connsiteX33" fmla="*/ 1452980 w 2204820"/>
              <a:gd name="connsiteY33" fmla="*/ 497840 h 640080"/>
              <a:gd name="connsiteX34" fmla="*/ 1534260 w 2204820"/>
              <a:gd name="connsiteY34" fmla="*/ 487680 h 640080"/>
              <a:gd name="connsiteX35" fmla="*/ 1544420 w 2204820"/>
              <a:gd name="connsiteY35" fmla="*/ 375920 h 640080"/>
              <a:gd name="connsiteX36" fmla="*/ 1574900 w 2204820"/>
              <a:gd name="connsiteY36" fmla="*/ 355600 h 640080"/>
              <a:gd name="connsiteX37" fmla="*/ 1635860 w 2204820"/>
              <a:gd name="connsiteY37" fmla="*/ 335280 h 640080"/>
              <a:gd name="connsiteX38" fmla="*/ 1859380 w 2204820"/>
              <a:gd name="connsiteY38" fmla="*/ 314960 h 640080"/>
              <a:gd name="connsiteX39" fmla="*/ 1940660 w 2204820"/>
              <a:gd name="connsiteY39" fmla="*/ 304800 h 640080"/>
              <a:gd name="connsiteX40" fmla="*/ 1971140 w 2204820"/>
              <a:gd name="connsiteY40" fmla="*/ 284480 h 640080"/>
              <a:gd name="connsiteX41" fmla="*/ 2011780 w 2204820"/>
              <a:gd name="connsiteY41" fmla="*/ 274320 h 640080"/>
              <a:gd name="connsiteX42" fmla="*/ 2082900 w 2204820"/>
              <a:gd name="connsiteY42" fmla="*/ 254000 h 640080"/>
              <a:gd name="connsiteX43" fmla="*/ 2113380 w 2204820"/>
              <a:gd name="connsiteY43" fmla="*/ 233680 h 640080"/>
              <a:gd name="connsiteX44" fmla="*/ 2204820 w 2204820"/>
              <a:gd name="connsiteY44" fmla="*/ 193040 h 640080"/>
              <a:gd name="connsiteX45" fmla="*/ 2164180 w 2204820"/>
              <a:gd name="connsiteY45" fmla="*/ 142240 h 640080"/>
              <a:gd name="connsiteX46" fmla="*/ 2154020 w 2204820"/>
              <a:gd name="connsiteY46" fmla="*/ 111760 h 640080"/>
              <a:gd name="connsiteX47" fmla="*/ 2133700 w 2204820"/>
              <a:gd name="connsiteY47" fmla="*/ 81280 h 640080"/>
              <a:gd name="connsiteX48" fmla="*/ 2103220 w 2204820"/>
              <a:gd name="connsiteY48" fmla="*/ 60960 h 640080"/>
              <a:gd name="connsiteX49" fmla="*/ 1869540 w 2204820"/>
              <a:gd name="connsiteY49" fmla="*/ 30480 h 640080"/>
              <a:gd name="connsiteX50" fmla="*/ 1676500 w 2204820"/>
              <a:gd name="connsiteY50" fmla="*/ 20320 h 640080"/>
              <a:gd name="connsiteX51" fmla="*/ 1513940 w 2204820"/>
              <a:gd name="connsiteY51" fmla="*/ 10160 h 640080"/>
              <a:gd name="connsiteX52" fmla="*/ 1107540 w 2204820"/>
              <a:gd name="connsiteY52" fmla="*/ 0 h 640080"/>
              <a:gd name="connsiteX53" fmla="*/ 823060 w 2204820"/>
              <a:gd name="connsiteY53" fmla="*/ 10160 h 640080"/>
              <a:gd name="connsiteX54" fmla="*/ 762100 w 2204820"/>
              <a:gd name="connsiteY54" fmla="*/ 406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04820" h="640080">
                <a:moveTo>
                  <a:pt x="762100" y="40640"/>
                </a:moveTo>
                <a:cubicBezTo>
                  <a:pt x="743473" y="42333"/>
                  <a:pt x="728377" y="26724"/>
                  <a:pt x="711300" y="20320"/>
                </a:cubicBezTo>
                <a:cubicBezTo>
                  <a:pt x="701272" y="16560"/>
                  <a:pt x="691530" y="10160"/>
                  <a:pt x="680820" y="10160"/>
                </a:cubicBezTo>
                <a:cubicBezTo>
                  <a:pt x="621429" y="10160"/>
                  <a:pt x="582461" y="19672"/>
                  <a:pt x="528420" y="30480"/>
                </a:cubicBezTo>
                <a:cubicBezTo>
                  <a:pt x="481839" y="100351"/>
                  <a:pt x="510948" y="83717"/>
                  <a:pt x="457300" y="101600"/>
                </a:cubicBezTo>
                <a:cubicBezTo>
                  <a:pt x="450527" y="121920"/>
                  <a:pt x="436980" y="142240"/>
                  <a:pt x="457300" y="162560"/>
                </a:cubicBezTo>
                <a:cubicBezTo>
                  <a:pt x="464873" y="170133"/>
                  <a:pt x="477620" y="169333"/>
                  <a:pt x="487780" y="172720"/>
                </a:cubicBezTo>
                <a:cubicBezTo>
                  <a:pt x="484393" y="193040"/>
                  <a:pt x="491185" y="218177"/>
                  <a:pt x="477620" y="233680"/>
                </a:cubicBezTo>
                <a:cubicBezTo>
                  <a:pt x="463515" y="249800"/>
                  <a:pt x="436980" y="247227"/>
                  <a:pt x="416660" y="254000"/>
                </a:cubicBezTo>
                <a:lnTo>
                  <a:pt x="386180" y="264160"/>
                </a:lnTo>
                <a:cubicBezTo>
                  <a:pt x="376020" y="267547"/>
                  <a:pt x="366366" y="273350"/>
                  <a:pt x="355700" y="274320"/>
                </a:cubicBezTo>
                <a:lnTo>
                  <a:pt x="243940" y="284480"/>
                </a:lnTo>
                <a:cubicBezTo>
                  <a:pt x="227007" y="287867"/>
                  <a:pt x="209800" y="290096"/>
                  <a:pt x="193140" y="294640"/>
                </a:cubicBezTo>
                <a:cubicBezTo>
                  <a:pt x="172476" y="300276"/>
                  <a:pt x="152500" y="308187"/>
                  <a:pt x="132180" y="314960"/>
                </a:cubicBezTo>
                <a:cubicBezTo>
                  <a:pt x="122020" y="318347"/>
                  <a:pt x="112264" y="323359"/>
                  <a:pt x="101700" y="325120"/>
                </a:cubicBezTo>
                <a:cubicBezTo>
                  <a:pt x="30176" y="337041"/>
                  <a:pt x="60283" y="328766"/>
                  <a:pt x="10260" y="345440"/>
                </a:cubicBezTo>
                <a:cubicBezTo>
                  <a:pt x="6873" y="355600"/>
                  <a:pt x="100" y="365210"/>
                  <a:pt x="100" y="375920"/>
                </a:cubicBezTo>
                <a:cubicBezTo>
                  <a:pt x="100" y="416701"/>
                  <a:pt x="-1733" y="458863"/>
                  <a:pt x="10260" y="497840"/>
                </a:cubicBezTo>
                <a:cubicBezTo>
                  <a:pt x="13410" y="508076"/>
                  <a:pt x="30113" y="506672"/>
                  <a:pt x="40740" y="508000"/>
                </a:cubicBezTo>
                <a:cubicBezTo>
                  <a:pt x="84556" y="513477"/>
                  <a:pt x="128793" y="514773"/>
                  <a:pt x="172820" y="518160"/>
                </a:cubicBezTo>
                <a:cubicBezTo>
                  <a:pt x="299867" y="549922"/>
                  <a:pt x="141910" y="509329"/>
                  <a:pt x="243940" y="538480"/>
                </a:cubicBezTo>
                <a:cubicBezTo>
                  <a:pt x="257366" y="542316"/>
                  <a:pt x="271154" y="544804"/>
                  <a:pt x="284580" y="548640"/>
                </a:cubicBezTo>
                <a:cubicBezTo>
                  <a:pt x="321608" y="559219"/>
                  <a:pt x="320416" y="564829"/>
                  <a:pt x="365860" y="568960"/>
                </a:cubicBezTo>
                <a:cubicBezTo>
                  <a:pt x="423296" y="574181"/>
                  <a:pt x="481007" y="575733"/>
                  <a:pt x="538580" y="579120"/>
                </a:cubicBezTo>
                <a:cubicBezTo>
                  <a:pt x="560214" y="584528"/>
                  <a:pt x="609751" y="597597"/>
                  <a:pt x="630020" y="599440"/>
                </a:cubicBezTo>
                <a:cubicBezTo>
                  <a:pt x="687456" y="604661"/>
                  <a:pt x="745167" y="606213"/>
                  <a:pt x="802740" y="609600"/>
                </a:cubicBezTo>
                <a:cubicBezTo>
                  <a:pt x="816287" y="612987"/>
                  <a:pt x="829688" y="617022"/>
                  <a:pt x="843380" y="619760"/>
                </a:cubicBezTo>
                <a:cubicBezTo>
                  <a:pt x="892209" y="629526"/>
                  <a:pt x="935674" y="633837"/>
                  <a:pt x="985620" y="640080"/>
                </a:cubicBezTo>
                <a:cubicBezTo>
                  <a:pt x="1046580" y="636693"/>
                  <a:pt x="1108756" y="642498"/>
                  <a:pt x="1168500" y="629920"/>
                </a:cubicBezTo>
                <a:cubicBezTo>
                  <a:pt x="1178980" y="627714"/>
                  <a:pt x="1169945" y="605665"/>
                  <a:pt x="1178660" y="599440"/>
                </a:cubicBezTo>
                <a:cubicBezTo>
                  <a:pt x="1191979" y="589926"/>
                  <a:pt x="1258534" y="574391"/>
                  <a:pt x="1280260" y="568960"/>
                </a:cubicBezTo>
                <a:cubicBezTo>
                  <a:pt x="1344156" y="526362"/>
                  <a:pt x="1275612" y="567123"/>
                  <a:pt x="1392020" y="528320"/>
                </a:cubicBezTo>
                <a:cubicBezTo>
                  <a:pt x="1402180" y="524933"/>
                  <a:pt x="1412921" y="522949"/>
                  <a:pt x="1422500" y="518160"/>
                </a:cubicBezTo>
                <a:cubicBezTo>
                  <a:pt x="1433422" y="512699"/>
                  <a:pt x="1441199" y="501053"/>
                  <a:pt x="1452980" y="497840"/>
                </a:cubicBezTo>
                <a:cubicBezTo>
                  <a:pt x="1479322" y="490656"/>
                  <a:pt x="1507167" y="491067"/>
                  <a:pt x="1534260" y="487680"/>
                </a:cubicBezTo>
                <a:cubicBezTo>
                  <a:pt x="1537647" y="450427"/>
                  <a:pt x="1533419" y="411673"/>
                  <a:pt x="1544420" y="375920"/>
                </a:cubicBezTo>
                <a:cubicBezTo>
                  <a:pt x="1548011" y="364249"/>
                  <a:pt x="1563742" y="360559"/>
                  <a:pt x="1574900" y="355600"/>
                </a:cubicBezTo>
                <a:cubicBezTo>
                  <a:pt x="1594473" y="346901"/>
                  <a:pt x="1615540" y="342053"/>
                  <a:pt x="1635860" y="335280"/>
                </a:cubicBezTo>
                <a:cubicBezTo>
                  <a:pt x="1727469" y="304744"/>
                  <a:pt x="1655645" y="325683"/>
                  <a:pt x="1859380" y="314960"/>
                </a:cubicBezTo>
                <a:cubicBezTo>
                  <a:pt x="1886473" y="311573"/>
                  <a:pt x="1914318" y="311984"/>
                  <a:pt x="1940660" y="304800"/>
                </a:cubicBezTo>
                <a:cubicBezTo>
                  <a:pt x="1952441" y="301587"/>
                  <a:pt x="1959917" y="289290"/>
                  <a:pt x="1971140" y="284480"/>
                </a:cubicBezTo>
                <a:cubicBezTo>
                  <a:pt x="1983975" y="278979"/>
                  <a:pt x="1998354" y="278156"/>
                  <a:pt x="2011780" y="274320"/>
                </a:cubicBezTo>
                <a:cubicBezTo>
                  <a:pt x="2113810" y="245169"/>
                  <a:pt x="1955853" y="285762"/>
                  <a:pt x="2082900" y="254000"/>
                </a:cubicBezTo>
                <a:cubicBezTo>
                  <a:pt x="2093060" y="247227"/>
                  <a:pt x="2102222" y="238639"/>
                  <a:pt x="2113380" y="233680"/>
                </a:cubicBezTo>
                <a:cubicBezTo>
                  <a:pt x="2222196" y="185317"/>
                  <a:pt x="2135840" y="239027"/>
                  <a:pt x="2204820" y="193040"/>
                </a:cubicBezTo>
                <a:cubicBezTo>
                  <a:pt x="2179393" y="91332"/>
                  <a:pt x="2217624" y="195684"/>
                  <a:pt x="2164180" y="142240"/>
                </a:cubicBezTo>
                <a:cubicBezTo>
                  <a:pt x="2156607" y="134667"/>
                  <a:pt x="2158809" y="121339"/>
                  <a:pt x="2154020" y="111760"/>
                </a:cubicBezTo>
                <a:cubicBezTo>
                  <a:pt x="2148559" y="100838"/>
                  <a:pt x="2142334" y="89914"/>
                  <a:pt x="2133700" y="81280"/>
                </a:cubicBezTo>
                <a:cubicBezTo>
                  <a:pt x="2125066" y="72646"/>
                  <a:pt x="2114696" y="65133"/>
                  <a:pt x="2103220" y="60960"/>
                </a:cubicBezTo>
                <a:cubicBezTo>
                  <a:pt x="2023807" y="32083"/>
                  <a:pt x="1956356" y="35587"/>
                  <a:pt x="1869540" y="30480"/>
                </a:cubicBezTo>
                <a:lnTo>
                  <a:pt x="1676500" y="20320"/>
                </a:lnTo>
                <a:cubicBezTo>
                  <a:pt x="1622296" y="17223"/>
                  <a:pt x="1568198" y="12098"/>
                  <a:pt x="1513940" y="10160"/>
                </a:cubicBezTo>
                <a:cubicBezTo>
                  <a:pt x="1378517" y="5323"/>
                  <a:pt x="1243007" y="3387"/>
                  <a:pt x="1107540" y="0"/>
                </a:cubicBezTo>
                <a:cubicBezTo>
                  <a:pt x="1012713" y="3387"/>
                  <a:pt x="917793" y="4747"/>
                  <a:pt x="823060" y="10160"/>
                </a:cubicBezTo>
                <a:cubicBezTo>
                  <a:pt x="799152" y="11526"/>
                  <a:pt x="780727" y="38947"/>
                  <a:pt x="762100" y="40640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974901" y="5804203"/>
            <a:ext cx="3777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Note: The Monetary Base (MB) the first thing to increase when the Fed buys bonds. Once banks start lending, money supply will then increase.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3730" y="11144"/>
            <a:ext cx="346987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>
                <a:solidFill>
                  <a:srgbClr val="FF0000"/>
                </a:solidFill>
              </a:rPr>
              <a:t>The Fed buying bonds will increase the monetary base first, then the money supply when banks start to loan.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220" y="6066503"/>
            <a:ext cx="1102410" cy="4088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6934613" y="6196211"/>
            <a:ext cx="1183914" cy="4088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1786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effect on MS if the government sells bonds?</a:t>
            </a:r>
          </a:p>
          <a:p>
            <a:r>
              <a:rPr lang="en-US" dirty="0">
                <a:solidFill>
                  <a:srgbClr val="FF0000"/>
                </a:solidFill>
              </a:rPr>
              <a:t>Sell = small, decreases the money supply.</a:t>
            </a:r>
          </a:p>
          <a:p>
            <a:r>
              <a:rPr lang="en-US" dirty="0"/>
              <a:t>What is the effect on the MS if a member of the public buys a government bond?</a:t>
            </a:r>
          </a:p>
          <a:p>
            <a:r>
              <a:rPr lang="en-US" dirty="0">
                <a:solidFill>
                  <a:srgbClr val="FF0000"/>
                </a:solidFill>
              </a:rPr>
              <a:t>In this case the government is selling the bond, so it is also sell = small therefore decrease MS. </a:t>
            </a:r>
          </a:p>
        </p:txBody>
      </p:sp>
    </p:spTree>
    <p:extLst>
      <p:ext uri="{BB962C8B-B14F-4D97-AF65-F5344CB8AC3E}">
        <p14:creationId xmlns:p14="http://schemas.microsoft.com/office/powerpoint/2010/main" val="20353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48000</TotalTime>
  <Words>10998</Words>
  <Application>Microsoft Macintosh PowerPoint</Application>
  <PresentationFormat>Widescreen</PresentationFormat>
  <Paragraphs>1365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5" baseType="lpstr">
      <vt:lpstr>Arial</vt:lpstr>
      <vt:lpstr>Calibri</vt:lpstr>
      <vt:lpstr>Calibri Light</vt:lpstr>
      <vt:lpstr>Cambria Math</vt:lpstr>
      <vt:lpstr>Century</vt:lpstr>
      <vt:lpstr>Script MT Bold</vt:lpstr>
      <vt:lpstr>Wingdings</vt:lpstr>
      <vt:lpstr>Office Theme</vt:lpstr>
      <vt:lpstr>Bank Reserves</vt:lpstr>
      <vt:lpstr>Required Reserves</vt:lpstr>
      <vt:lpstr>PowerPoint Presentation</vt:lpstr>
      <vt:lpstr>Required Reserves and the Required Reserve Ratio</vt:lpstr>
      <vt:lpstr>PowerPoint Presentation</vt:lpstr>
      <vt:lpstr>400 Macro Questions</vt:lpstr>
      <vt:lpstr>400 Macro Questions</vt:lpstr>
      <vt:lpstr>Fractional Reserve Banking</vt:lpstr>
      <vt:lpstr>PowerPoint Presentation</vt:lpstr>
      <vt:lpstr>Mod 25</vt:lpstr>
      <vt:lpstr>Summary - Reserves</vt:lpstr>
      <vt:lpstr>Assets, Liabilities and Equity</vt:lpstr>
      <vt:lpstr>PowerPoint Presentation</vt:lpstr>
      <vt:lpstr>The Accounting Formula</vt:lpstr>
      <vt:lpstr>PowerPoint Presentation</vt:lpstr>
      <vt:lpstr>Rearranged Accounting Formula</vt:lpstr>
      <vt:lpstr>PowerPoint Presentation</vt:lpstr>
      <vt:lpstr>PowerPoint Presentation</vt:lpstr>
      <vt:lpstr>Another Way to Think of the Accounting Equation – Assets are borrowed or owned</vt:lpstr>
      <vt:lpstr>PowerPoint Presentation</vt:lpstr>
      <vt:lpstr>Balance Sheets</vt:lpstr>
      <vt:lpstr>Balance Sheets / T Accounts for Banks</vt:lpstr>
      <vt:lpstr>PowerPoint Presentation</vt:lpstr>
      <vt:lpstr>Bank T Accounts</vt:lpstr>
      <vt:lpstr>Bank Assets and Liabilities</vt:lpstr>
      <vt:lpstr>Remember: Assets = Liabilities + Equity</vt:lpstr>
      <vt:lpstr>PowerPoint Presentation</vt:lpstr>
      <vt:lpstr>PowerPoint Presentation</vt:lpstr>
      <vt:lpstr>T Accounts Summary</vt:lpstr>
      <vt:lpstr>PowerPoint Presentation</vt:lpstr>
      <vt:lpstr>Balance Sheet Changes</vt:lpstr>
      <vt:lpstr>Balance Sheet Changes</vt:lpstr>
      <vt:lpstr>Affects 1 side only</vt:lpstr>
      <vt:lpstr>PowerPoint Presentation</vt:lpstr>
      <vt:lpstr>PowerPoint Presentation</vt:lpstr>
      <vt:lpstr>PowerPoint Presentation</vt:lpstr>
      <vt:lpstr>PowerPoint Presentation</vt:lpstr>
      <vt:lpstr>Changing Assets in a Particular Order</vt:lpstr>
      <vt:lpstr>PowerPoint Presentation</vt:lpstr>
      <vt:lpstr>Example – decreasing deposits</vt:lpstr>
      <vt:lpstr>Example – decreasing deposits</vt:lpstr>
      <vt:lpstr>T Accounts Summary</vt:lpstr>
      <vt:lpstr>PowerPoint Presentation</vt:lpstr>
      <vt:lpstr>PowerPoint Presentation</vt:lpstr>
      <vt:lpstr>Exercises on Changing the Balance Sheet</vt:lpstr>
      <vt:lpstr>How Can A Bank Increase Its Loans?</vt:lpstr>
      <vt:lpstr>A customer wants a loan of $20,000…  How does the balance sheet change?</vt:lpstr>
      <vt:lpstr>A customer wants a loan of $20,000…  How does the balance sheet change?</vt:lpstr>
      <vt:lpstr>Additional Loans come from Excess Reserves</vt:lpstr>
      <vt:lpstr>PowerPoint Presentation</vt:lpstr>
      <vt:lpstr>PowerPoint Presentation</vt:lpstr>
      <vt:lpstr>PowerPoint Presentation</vt:lpstr>
      <vt:lpstr>PowerPoint Presentation</vt:lpstr>
      <vt:lpstr>400 Macro Questions</vt:lpstr>
      <vt:lpstr>Banks and the Money Supply</vt:lpstr>
      <vt:lpstr>Deposits, banks and money supply</vt:lpstr>
      <vt:lpstr>PowerPoint Presentation</vt:lpstr>
      <vt:lpstr>PowerPoint Presentation</vt:lpstr>
      <vt:lpstr>PowerPoint Presentation</vt:lpstr>
      <vt:lpstr>Bank System and Money Supply</vt:lpstr>
      <vt:lpstr>Banks Lending and Money Supply </vt:lpstr>
      <vt:lpstr>Banks Lending and Money Supply </vt:lpstr>
      <vt:lpstr>PowerPoint Presentation</vt:lpstr>
      <vt:lpstr>Another Example</vt:lpstr>
      <vt:lpstr>PowerPoint Presentation</vt:lpstr>
      <vt:lpstr>The Money Multiplier</vt:lpstr>
      <vt:lpstr>PowerPoint Presentation</vt:lpstr>
      <vt:lpstr>PowerPoint Presentation</vt:lpstr>
      <vt:lpstr>The Money Multiplier</vt:lpstr>
      <vt:lpstr>Bank System and Money Supply</vt:lpstr>
      <vt:lpstr>PowerPoint Presentation</vt:lpstr>
      <vt:lpstr>PowerPoint Presentation</vt:lpstr>
      <vt:lpstr>PowerPoint Presentation</vt:lpstr>
      <vt:lpstr>Mod 25</vt:lpstr>
      <vt:lpstr>Two Very Different Multipliers with Identical Maths</vt:lpstr>
      <vt:lpstr>PowerPoint Presentation</vt:lpstr>
      <vt:lpstr>Maximum Change of Money Supply vs Actual Change of Money Supply</vt:lpstr>
      <vt:lpstr>Maximum Money Supply Created vs Actual</vt:lpstr>
      <vt:lpstr>PowerPoint Presentation</vt:lpstr>
      <vt:lpstr>PowerPoint Presentation</vt:lpstr>
      <vt:lpstr>PowerPoint Presentation</vt:lpstr>
      <vt:lpstr>AP Prog Check</vt:lpstr>
      <vt:lpstr>One Bank vs Banking System Questions</vt:lpstr>
      <vt:lpstr>PowerPoint Presentation</vt:lpstr>
      <vt:lpstr>Different Types of Money Multiplier Questions</vt:lpstr>
      <vt:lpstr>Different Types of Money Multiplier Questions</vt:lpstr>
      <vt:lpstr>Normal Supply Questions</vt:lpstr>
      <vt:lpstr>PowerPoint Presentation</vt:lpstr>
      <vt:lpstr>Buying/Selling Bond Questions</vt:lpstr>
      <vt:lpstr>Buying Bonds vs Selling Bonds</vt:lpstr>
      <vt:lpstr>PowerPoint Presentation</vt:lpstr>
      <vt:lpstr>Deposit Questions</vt:lpstr>
      <vt:lpstr>PowerPoint Presentation</vt:lpstr>
      <vt:lpstr>Normal Supply Questions</vt:lpstr>
      <vt:lpstr>PowerPoint Presentation</vt:lpstr>
      <vt:lpstr>Same Numbers but Different Question</vt:lpstr>
      <vt:lpstr>Explanation of Money NOT already in the money supply questions – The government buys and sells bonds</vt:lpstr>
      <vt:lpstr>Buying Bonds vs Selling Bonds</vt:lpstr>
      <vt:lpstr>PowerPoint Presentation</vt:lpstr>
      <vt:lpstr>Buying Bonds – Increase Monetary Base THEN Money Supply Afterwards</vt:lpstr>
      <vt:lpstr>PowerPoint Presentation</vt:lpstr>
      <vt:lpstr>Money Multiplier Summary</vt:lpstr>
      <vt:lpstr>Same Numbers but Different Question</vt:lpstr>
      <vt:lpstr>Money Multiplier Practice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400 Macro Questions</vt:lpstr>
      <vt:lpstr>400 Macro Questions</vt:lpstr>
      <vt:lpstr>400 Macro Questions</vt:lpstr>
      <vt:lpstr>400 Macro Questions</vt:lpstr>
      <vt:lpstr>400 Macro Questions</vt:lpstr>
      <vt:lpstr>400 Macro Questions</vt:lpstr>
      <vt:lpstr>PowerPoint Presentation</vt:lpstr>
      <vt:lpstr>PowerPoint Presentation</vt:lpstr>
      <vt:lpstr>PowerPoint Presentation</vt:lpstr>
      <vt:lpstr>Mod 25</vt:lpstr>
      <vt:lpstr>Mod 25</vt:lpstr>
      <vt:lpstr>AP Prog Check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15 – AP Macroeconomics</dc:title>
  <dc:creator>David Ryan</dc:creator>
  <cp:lastModifiedBy>Microsoft Office User</cp:lastModifiedBy>
  <cp:revision>677</cp:revision>
  <dcterms:created xsi:type="dcterms:W3CDTF">2021-08-15T10:14:31Z</dcterms:created>
  <dcterms:modified xsi:type="dcterms:W3CDTF">2026-01-12T09:29:37Z</dcterms:modified>
</cp:coreProperties>
</file>